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Lst>
  <p:notesMasterIdLst>
    <p:notesMasterId r:id="rId12"/>
  </p:notesMasterIdLst>
  <p:sldIdLst>
    <p:sldId id="257" r:id="rId2"/>
    <p:sldId id="349" r:id="rId3"/>
    <p:sldId id="356" r:id="rId4"/>
    <p:sldId id="1149" r:id="rId5"/>
    <p:sldId id="1081" r:id="rId6"/>
    <p:sldId id="1083" r:id="rId7"/>
    <p:sldId id="1151" r:id="rId8"/>
    <p:sldId id="1082" r:id="rId9"/>
    <p:sldId id="1148" r:id="rId10"/>
    <p:sldId id="1072"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93E"/>
    <a:srgbClr val="E3F7CC"/>
    <a:srgbClr val="009D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139" autoAdjust="0"/>
    <p:restoredTop sz="97712" autoAdjust="0"/>
  </p:normalViewPr>
  <p:slideViewPr>
    <p:cSldViewPr snapToGrid="0">
      <p:cViewPr varScale="1">
        <p:scale>
          <a:sx n="123" d="100"/>
          <a:sy n="123" d="100"/>
        </p:scale>
        <p:origin x="208" y="1528"/>
      </p:cViewPr>
      <p:guideLst>
        <p:guide orient="horz" pos="2160"/>
        <p:guide pos="3840"/>
      </p:guideLst>
    </p:cSldViewPr>
  </p:slideViewPr>
  <p:notesTextViewPr>
    <p:cViewPr>
      <p:scale>
        <a:sx n="165" d="100"/>
        <a:sy n="16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4466E-12D9-4743-B634-C0983B9305BF}" type="datetimeFigureOut">
              <a:rPr lang="zh-CN" altLang="en-US" smtClean="0"/>
              <a:t>2023/8/3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61375-DFEF-4532-A599-6C0465A98F9A}" type="slidenum">
              <a:rPr lang="zh-CN" altLang="en-US" smtClean="0"/>
              <a:t>‹#›</a:t>
            </a:fld>
            <a:endParaRPr lang="zh-CN" altLang="en-US"/>
          </a:p>
        </p:txBody>
      </p:sp>
    </p:spTree>
    <p:extLst>
      <p:ext uri="{BB962C8B-B14F-4D97-AF65-F5344CB8AC3E}">
        <p14:creationId xmlns:p14="http://schemas.microsoft.com/office/powerpoint/2010/main" val="141686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A861375-DFEF-4532-A599-6C0465A98F9A}" type="slidenum">
              <a:rPr lang="zh-CN" altLang="en-US" smtClean="0"/>
              <a:t>1</a:t>
            </a:fld>
            <a:endParaRPr lang="zh-CN" altLang="en-US"/>
          </a:p>
        </p:txBody>
      </p:sp>
    </p:spTree>
    <p:extLst>
      <p:ext uri="{BB962C8B-B14F-4D97-AF65-F5344CB8AC3E}">
        <p14:creationId xmlns:p14="http://schemas.microsoft.com/office/powerpoint/2010/main" val="165083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6548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7</a:t>
            </a:fld>
            <a:endParaRPr lang="en-US"/>
          </a:p>
        </p:txBody>
      </p:sp>
    </p:spTree>
    <p:extLst>
      <p:ext uri="{BB962C8B-B14F-4D97-AF65-F5344CB8AC3E}">
        <p14:creationId xmlns:p14="http://schemas.microsoft.com/office/powerpoint/2010/main" val="35927356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9</a:t>
            </a:fld>
            <a:endParaRPr lang="en-US"/>
          </a:p>
        </p:txBody>
      </p:sp>
    </p:spTree>
    <p:extLst>
      <p:ext uri="{BB962C8B-B14F-4D97-AF65-F5344CB8AC3E}">
        <p14:creationId xmlns:p14="http://schemas.microsoft.com/office/powerpoint/2010/main" val="180657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FD8A2D-CE8B-40F2-BB7A-0BDEFA34CEDE}" type="datetime1">
              <a:rPr lang="zh-CN" altLang="en-US" smtClean="0"/>
              <a:t>2023/8/3</a:t>
            </a:fld>
            <a:endParaRPr lang="zh-CN" altLang="en-US"/>
          </a:p>
        </p:txBody>
      </p:sp>
      <p:sp>
        <p:nvSpPr>
          <p:cNvPr id="5" name="页脚占位符 4"/>
          <p:cNvSpPr>
            <a:spLocks noGrp="1"/>
          </p:cNvSpPr>
          <p:nvPr>
            <p:ph type="ftr" sz="quarter" idx="11"/>
          </p:nvPr>
        </p:nvSpPr>
        <p:spPr/>
        <p:txBody>
          <a:bodyPr/>
          <a:lstStyle/>
          <a:p>
            <a:r>
              <a:rPr lang="en-US" altLang="zh-CN" dirty="0"/>
              <a:t>BIRD Cybersecurity</a:t>
            </a:r>
            <a:endParaRPr lang="zh-CN" altLang="en-US" dirty="0"/>
          </a:p>
        </p:txBody>
      </p:sp>
      <p:sp>
        <p:nvSpPr>
          <p:cNvPr id="6" name="灯片编号占位符 5"/>
          <p:cNvSpPr>
            <a:spLocks noGrp="1"/>
          </p:cNvSpPr>
          <p:nvPr>
            <p:ph type="sldNum" sz="quarter" idx="12"/>
          </p:nvPr>
        </p:nvSpPr>
        <p:spPr/>
        <p:txBody>
          <a:body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180600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24531D-172C-40D2-B418-6B9C5B4E0544}"/>
              </a:ext>
            </a:extLst>
          </p:cNvPr>
          <p:cNvSpPr>
            <a:spLocks noGrp="1"/>
          </p:cNvSpPr>
          <p:nvPr>
            <p:ph type="dt" sz="half" idx="10"/>
          </p:nvPr>
        </p:nvSpPr>
        <p:spPr/>
        <p:txBody>
          <a:bodyPr/>
          <a:lstStyle/>
          <a:p>
            <a:fld id="{7257DE30-BD75-42CF-A8B9-35A9CE3B718F}" type="datetime1">
              <a:rPr lang="zh-CN" altLang="en-US" smtClean="0"/>
              <a:t>2023/8/3</a:t>
            </a:fld>
            <a:endParaRPr lang="zh-CN" altLang="en-US" dirty="0"/>
          </a:p>
        </p:txBody>
      </p:sp>
      <p:sp>
        <p:nvSpPr>
          <p:cNvPr id="5" name="Slide Number Placeholder 4">
            <a:extLst>
              <a:ext uri="{FF2B5EF4-FFF2-40B4-BE49-F238E27FC236}">
                <a16:creationId xmlns:a16="http://schemas.microsoft.com/office/drawing/2014/main" id="{C8C4DD00-0344-47CA-8823-70D791F329E7}"/>
              </a:ext>
            </a:extLst>
          </p:cNvPr>
          <p:cNvSpPr>
            <a:spLocks noGrp="1"/>
          </p:cNvSpPr>
          <p:nvPr>
            <p:ph type="sldNum" sz="quarter" idx="12"/>
          </p:nvPr>
        </p:nvSpPr>
        <p:spPr/>
        <p:txBody>
          <a:bodyPr/>
          <a:lstStyle/>
          <a:p>
            <a:fld id="{67F9C683-E6F4-4564-88C0-48E39B853A66}" type="slidenum">
              <a:rPr lang="zh-CN" altLang="en-US" smtClean="0"/>
              <a:t>‹#›</a:t>
            </a:fld>
            <a:endParaRPr lang="zh-CN" altLang="en-US"/>
          </a:p>
        </p:txBody>
      </p:sp>
      <p:cxnSp>
        <p:nvCxnSpPr>
          <p:cNvPr id="6" name="直接连接符 4">
            <a:extLst>
              <a:ext uri="{FF2B5EF4-FFF2-40B4-BE49-F238E27FC236}">
                <a16:creationId xmlns:a16="http://schemas.microsoft.com/office/drawing/2014/main" id="{1732129B-5504-4FD9-B4FF-72767CC42296}"/>
              </a:ext>
            </a:extLst>
          </p:cNvPr>
          <p:cNvCxnSpPr/>
          <p:nvPr userDrawn="1"/>
        </p:nvCxnSpPr>
        <p:spPr>
          <a:xfrm>
            <a:off x="0" y="1133339"/>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BDDE70A4-3F13-4D85-9D79-E49B7CB987B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509768" y="234485"/>
            <a:ext cx="1394384" cy="655424"/>
          </a:xfrm>
          <a:prstGeom prst="rect">
            <a:avLst/>
          </a:prstGeom>
        </p:spPr>
      </p:pic>
      <p:sp>
        <p:nvSpPr>
          <p:cNvPr id="10" name="Title 9">
            <a:extLst>
              <a:ext uri="{FF2B5EF4-FFF2-40B4-BE49-F238E27FC236}">
                <a16:creationId xmlns:a16="http://schemas.microsoft.com/office/drawing/2014/main" id="{E2A8D62D-0032-4933-848D-FAEA07F91078}"/>
              </a:ext>
            </a:extLst>
          </p:cNvPr>
          <p:cNvSpPr>
            <a:spLocks noGrp="1"/>
          </p:cNvSpPr>
          <p:nvPr>
            <p:ph type="title"/>
          </p:nvPr>
        </p:nvSpPr>
        <p:spPr>
          <a:xfrm>
            <a:off x="514576" y="121695"/>
            <a:ext cx="9874750" cy="855796"/>
          </a:xfrm>
        </p:spPr>
        <p:txBody>
          <a:bodyPr vert="horz" lIns="91440" tIns="45720" rIns="91440" bIns="45720" rtlCol="0" anchor="ctr">
            <a:normAutofit/>
          </a:bodyPr>
          <a:lstStyle>
            <a:lvl1pPr>
              <a:defRPr lang="en-US" sz="3200"/>
            </a:lvl1pPr>
          </a:lstStyle>
          <a:p>
            <a:pPr marL="0" lvl="0"/>
            <a:r>
              <a:rPr lang="en-US" dirty="0"/>
              <a:t>Click to edit Master title style</a:t>
            </a:r>
          </a:p>
        </p:txBody>
      </p:sp>
      <p:sp>
        <p:nvSpPr>
          <p:cNvPr id="14" name="Text Placeholder 13">
            <a:extLst>
              <a:ext uri="{FF2B5EF4-FFF2-40B4-BE49-F238E27FC236}">
                <a16:creationId xmlns:a16="http://schemas.microsoft.com/office/drawing/2014/main" id="{D2E9B10C-44A6-4CA9-A75C-9382B63C9CE5}"/>
              </a:ext>
            </a:extLst>
          </p:cNvPr>
          <p:cNvSpPr>
            <a:spLocks noGrp="1"/>
          </p:cNvSpPr>
          <p:nvPr>
            <p:ph type="body" sz="quarter" idx="13"/>
          </p:nvPr>
        </p:nvSpPr>
        <p:spPr>
          <a:xfrm>
            <a:off x="514577" y="1376775"/>
            <a:ext cx="11241994" cy="4823724"/>
          </a:xfrm>
        </p:spPr>
        <p:txBody>
          <a:bodyPr/>
          <a:lstStyle>
            <a:lvl1pPr>
              <a:defRPr sz="2400" b="0">
                <a:latin typeface="+mj-lt"/>
              </a:defRPr>
            </a:lvl1pPr>
            <a:lvl2pPr>
              <a:defRPr sz="2200" b="0">
                <a:latin typeface="+mj-lt"/>
              </a:defRPr>
            </a:lvl2pPr>
            <a:lvl3pPr>
              <a:defRPr b="0">
                <a:latin typeface="+mj-lt"/>
              </a:defRPr>
            </a:lvl3pPr>
            <a:lvl4pPr>
              <a:defRPr b="0">
                <a:latin typeface="+mj-lt"/>
              </a:defRPr>
            </a:lvl4pPr>
            <a:lvl5pPr>
              <a:defRPr b="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21C1A42D-63C2-0F5D-971B-E1A13F05C488}"/>
              </a:ext>
            </a:extLst>
          </p:cNvPr>
          <p:cNvSpPr txBox="1"/>
          <p:nvPr userDrawn="1"/>
        </p:nvSpPr>
        <p:spPr>
          <a:xfrm>
            <a:off x="5165809" y="6400412"/>
            <a:ext cx="1860381" cy="276999"/>
          </a:xfrm>
          <a:prstGeom prst="rect">
            <a:avLst/>
          </a:prstGeom>
          <a:noFill/>
        </p:spPr>
        <p:txBody>
          <a:bodyPr wrap="none" rtlCol="0">
            <a:spAutoFit/>
          </a:bodyPr>
          <a:lstStyle/>
          <a:p>
            <a:r>
              <a:rPr lang="en-US" sz="1200" kern="1200" dirty="0">
                <a:solidFill>
                  <a:schemeClr val="tx1">
                    <a:tint val="75000"/>
                  </a:schemeClr>
                </a:solidFill>
                <a:latin typeface="+mn-lt"/>
                <a:ea typeface="+mn-ea"/>
                <a:cs typeface="+mn-cs"/>
              </a:rPr>
              <a:t>BIRD-ICRDE Cybersecurity </a:t>
            </a:r>
          </a:p>
        </p:txBody>
      </p:sp>
    </p:spTree>
    <p:extLst>
      <p:ext uri="{BB962C8B-B14F-4D97-AF65-F5344CB8AC3E}">
        <p14:creationId xmlns:p14="http://schemas.microsoft.com/office/powerpoint/2010/main" val="453201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3933-A65D-3DB0-85E9-DAFBE2EE3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DA4006-D0B1-E1CE-2751-B967E1B8D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03BD3-BE16-ABB6-EAB7-150C3F0B7ADB}"/>
              </a:ext>
            </a:extLst>
          </p:cNvPr>
          <p:cNvSpPr>
            <a:spLocks noGrp="1"/>
          </p:cNvSpPr>
          <p:nvPr>
            <p:ph type="dt" sz="half" idx="10"/>
          </p:nvPr>
        </p:nvSpPr>
        <p:spPr/>
        <p:txBody>
          <a:bodyPr/>
          <a:lstStyle/>
          <a:p>
            <a:fld id="{9F79E1E2-897B-48EA-BC2E-79AA967D19B5}" type="datetimeFigureOut">
              <a:rPr lang="en-US" smtClean="0"/>
              <a:t>8/3/23</a:t>
            </a:fld>
            <a:endParaRPr lang="en-US"/>
          </a:p>
        </p:txBody>
      </p:sp>
      <p:sp>
        <p:nvSpPr>
          <p:cNvPr id="5" name="Footer Placeholder 4">
            <a:extLst>
              <a:ext uri="{FF2B5EF4-FFF2-40B4-BE49-F238E27FC236}">
                <a16:creationId xmlns:a16="http://schemas.microsoft.com/office/drawing/2014/main" id="{6941FA51-F49C-220A-C4BF-654A7F19D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01C34-1B21-9215-8C46-F7CA90A6D7ED}"/>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1246980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5FAF-2A6A-53A5-5C38-8D40E60E4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4C8516-B8CC-96AA-FD91-A5A73055EA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AB983B-7B9E-0E4A-3C7D-4854B13D64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7A125D-175B-B2C2-8176-7B513CC26D4A}"/>
              </a:ext>
            </a:extLst>
          </p:cNvPr>
          <p:cNvSpPr>
            <a:spLocks noGrp="1"/>
          </p:cNvSpPr>
          <p:nvPr>
            <p:ph type="dt" sz="half" idx="10"/>
          </p:nvPr>
        </p:nvSpPr>
        <p:spPr/>
        <p:txBody>
          <a:bodyPr/>
          <a:lstStyle/>
          <a:p>
            <a:fld id="{9F79E1E2-897B-48EA-BC2E-79AA967D19B5}" type="datetimeFigureOut">
              <a:rPr lang="en-US" smtClean="0"/>
              <a:t>8/3/23</a:t>
            </a:fld>
            <a:endParaRPr lang="en-US"/>
          </a:p>
        </p:txBody>
      </p:sp>
      <p:sp>
        <p:nvSpPr>
          <p:cNvPr id="6" name="Footer Placeholder 5">
            <a:extLst>
              <a:ext uri="{FF2B5EF4-FFF2-40B4-BE49-F238E27FC236}">
                <a16:creationId xmlns:a16="http://schemas.microsoft.com/office/drawing/2014/main" id="{4FD3B665-7137-52A8-E723-2EF3ED475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6F966E-D6F1-B506-781C-07D195932A68}"/>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350923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0BE12-A90E-43FE-AFF6-5355791E5C21}" type="datetime1">
              <a:rPr lang="zh-CN" altLang="en-US" smtClean="0"/>
              <a:t>2023/8/3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BIRD Cybersecurity</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421252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12.svg"/><Relationship Id="rId18" Type="http://schemas.openxmlformats.org/officeDocument/2006/relationships/image" Target="../media/image17.png"/><Relationship Id="rId26" Type="http://schemas.openxmlformats.org/officeDocument/2006/relationships/image" Target="../media/image25.jpg"/><Relationship Id="rId3" Type="http://schemas.openxmlformats.org/officeDocument/2006/relationships/notesSlide" Target="../notesSlides/notesSlide2.xml"/><Relationship Id="rId21" Type="http://schemas.openxmlformats.org/officeDocument/2006/relationships/image" Target="../media/image20.svg"/><Relationship Id="rId34" Type="http://schemas.openxmlformats.org/officeDocument/2006/relationships/image" Target="../media/image33.svg"/><Relationship Id="rId7" Type="http://schemas.openxmlformats.org/officeDocument/2006/relationships/image" Target="../media/image6.jpg"/><Relationship Id="rId12" Type="http://schemas.openxmlformats.org/officeDocument/2006/relationships/image" Target="../media/image11.png"/><Relationship Id="rId17" Type="http://schemas.openxmlformats.org/officeDocument/2006/relationships/image" Target="../media/image16.svg"/><Relationship Id="rId25" Type="http://schemas.openxmlformats.org/officeDocument/2006/relationships/image" Target="../media/image24.svg"/><Relationship Id="rId33" Type="http://schemas.openxmlformats.org/officeDocument/2006/relationships/image" Target="../media/image32.jpg"/><Relationship Id="rId2" Type="http://schemas.openxmlformats.org/officeDocument/2006/relationships/slideLayout" Target="../slideLayouts/slideLayout3.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svg"/><Relationship Id="rId24" Type="http://schemas.openxmlformats.org/officeDocument/2006/relationships/image" Target="../media/image23.png"/><Relationship Id="rId32" Type="http://schemas.openxmlformats.org/officeDocument/2006/relationships/image" Target="../media/image31.jpeg"/><Relationship Id="rId5" Type="http://schemas.openxmlformats.org/officeDocument/2006/relationships/image" Target="../media/image4.svg"/><Relationship Id="rId15" Type="http://schemas.openxmlformats.org/officeDocument/2006/relationships/image" Target="../media/image14.svg"/><Relationship Id="rId23" Type="http://schemas.openxmlformats.org/officeDocument/2006/relationships/image" Target="../media/image22.svg"/><Relationship Id="rId28" Type="http://schemas.openxmlformats.org/officeDocument/2006/relationships/image" Target="../media/image27.svg"/><Relationship Id="rId10" Type="http://schemas.openxmlformats.org/officeDocument/2006/relationships/image" Target="../media/image9.png"/><Relationship Id="rId19" Type="http://schemas.openxmlformats.org/officeDocument/2006/relationships/image" Target="../media/image18.svg"/><Relationship Id="rId31" Type="http://schemas.openxmlformats.org/officeDocument/2006/relationships/image" Target="../media/image30.pn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 Id="rId30" Type="http://schemas.openxmlformats.org/officeDocument/2006/relationships/image" Target="../media/image29.svg"/><Relationship Id="rId8" Type="http://schemas.openxmlformats.org/officeDocument/2006/relationships/image" Target="../media/image7.jp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svg"/><Relationship Id="rId3" Type="http://schemas.openxmlformats.org/officeDocument/2006/relationships/image" Target="../media/image35.jpeg"/><Relationship Id="rId7" Type="http://schemas.openxmlformats.org/officeDocument/2006/relationships/image" Target="../media/image10.svg"/><Relationship Id="rId12" Type="http://schemas.openxmlformats.org/officeDocument/2006/relationships/image" Target="../media/image42.png"/><Relationship Id="rId2" Type="http://schemas.openxmlformats.org/officeDocument/2006/relationships/image" Target="../media/image34.jpe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41.svg"/><Relationship Id="rId5" Type="http://schemas.openxmlformats.org/officeDocument/2006/relationships/image" Target="../media/image37.svg"/><Relationship Id="rId10"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39.svg"/><Relationship Id="rId14" Type="http://schemas.openxmlformats.org/officeDocument/2006/relationships/image" Target="../media/image44.jp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hyperlink" Target="https://github.com/lordmoses/SCAWATCH"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3" Type="http://schemas.openxmlformats.org/officeDocument/2006/relationships/image" Target="../media/image55.svg"/><Relationship Id="rId18" Type="http://schemas.openxmlformats.org/officeDocument/2006/relationships/image" Target="../media/image25.jpg"/><Relationship Id="rId26" Type="http://schemas.openxmlformats.org/officeDocument/2006/relationships/image" Target="../media/image62.png"/><Relationship Id="rId3" Type="http://schemas.openxmlformats.org/officeDocument/2006/relationships/image" Target="../media/image30.png"/><Relationship Id="rId21" Type="http://schemas.openxmlformats.org/officeDocument/2006/relationships/image" Target="../media/image13.png"/><Relationship Id="rId34" Type="http://schemas.openxmlformats.org/officeDocument/2006/relationships/image" Target="../media/image68.png"/><Relationship Id="rId7" Type="http://schemas.openxmlformats.org/officeDocument/2006/relationships/image" Target="../media/image49.svg"/><Relationship Id="rId12" Type="http://schemas.openxmlformats.org/officeDocument/2006/relationships/image" Target="../media/image54.png"/><Relationship Id="rId17" Type="http://schemas.openxmlformats.org/officeDocument/2006/relationships/image" Target="../media/image59.svg"/><Relationship Id="rId25" Type="http://schemas.openxmlformats.org/officeDocument/2006/relationships/image" Target="../media/image61.png"/><Relationship Id="rId33" Type="http://schemas.openxmlformats.org/officeDocument/2006/relationships/image" Target="../media/image67.png"/><Relationship Id="rId2" Type="http://schemas.openxmlformats.org/officeDocument/2006/relationships/image" Target="../media/image5.png"/><Relationship Id="rId16" Type="http://schemas.openxmlformats.org/officeDocument/2006/relationships/image" Target="../media/image58.png"/><Relationship Id="rId20" Type="http://schemas.openxmlformats.org/officeDocument/2006/relationships/image" Target="../media/image32.jpg"/><Relationship Id="rId29" Type="http://schemas.openxmlformats.org/officeDocument/2006/relationships/image" Target="../media/image23.png"/><Relationship Id="rId1" Type="http://schemas.openxmlformats.org/officeDocument/2006/relationships/slideLayout" Target="../slideLayouts/slideLayout4.xml"/><Relationship Id="rId6" Type="http://schemas.openxmlformats.org/officeDocument/2006/relationships/image" Target="../media/image48.png"/><Relationship Id="rId11" Type="http://schemas.openxmlformats.org/officeDocument/2006/relationships/image" Target="../media/image53.svg"/><Relationship Id="rId24" Type="http://schemas.openxmlformats.org/officeDocument/2006/relationships/image" Target="../media/image22.svg"/><Relationship Id="rId32" Type="http://schemas.openxmlformats.org/officeDocument/2006/relationships/image" Target="../media/image66.svg"/><Relationship Id="rId5" Type="http://schemas.openxmlformats.org/officeDocument/2006/relationships/image" Target="../media/image47.svg"/><Relationship Id="rId15" Type="http://schemas.openxmlformats.org/officeDocument/2006/relationships/image" Target="../media/image57.svg"/><Relationship Id="rId23" Type="http://schemas.openxmlformats.org/officeDocument/2006/relationships/image" Target="../media/image21.png"/><Relationship Id="rId28" Type="http://schemas.openxmlformats.org/officeDocument/2006/relationships/image" Target="../media/image64.svg"/><Relationship Id="rId10" Type="http://schemas.openxmlformats.org/officeDocument/2006/relationships/image" Target="../media/image52.png"/><Relationship Id="rId19" Type="http://schemas.openxmlformats.org/officeDocument/2006/relationships/image" Target="../media/image60.jpg"/><Relationship Id="rId31" Type="http://schemas.openxmlformats.org/officeDocument/2006/relationships/image" Target="../media/image65.png"/><Relationship Id="rId4" Type="http://schemas.openxmlformats.org/officeDocument/2006/relationships/image" Target="../media/image46.png"/><Relationship Id="rId9" Type="http://schemas.openxmlformats.org/officeDocument/2006/relationships/image" Target="../media/image51.svg"/><Relationship Id="rId14" Type="http://schemas.openxmlformats.org/officeDocument/2006/relationships/image" Target="../media/image56.png"/><Relationship Id="rId22" Type="http://schemas.openxmlformats.org/officeDocument/2006/relationships/image" Target="../media/image14.svg"/><Relationship Id="rId27" Type="http://schemas.openxmlformats.org/officeDocument/2006/relationships/image" Target="../media/image63.png"/><Relationship Id="rId30" Type="http://schemas.openxmlformats.org/officeDocument/2006/relationships/image" Target="../media/image24.svg"/><Relationship Id="rId8" Type="http://schemas.openxmlformats.org/officeDocument/2006/relationships/image" Target="../media/image50.png"/></Relationships>
</file>

<file path=ppt/slides/_rels/slide6.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49.sv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48.png"/><Relationship Id="rId2" Type="http://schemas.openxmlformats.org/officeDocument/2006/relationships/image" Target="../media/image69.png"/><Relationship Id="rId1" Type="http://schemas.openxmlformats.org/officeDocument/2006/relationships/slideLayout" Target="../slideLayouts/slideLayout4.xml"/><Relationship Id="rId6" Type="http://schemas.openxmlformats.org/officeDocument/2006/relationships/image" Target="../media/image73.png"/><Relationship Id="rId11" Type="http://schemas.openxmlformats.org/officeDocument/2006/relationships/image" Target="../media/image47.svg"/><Relationship Id="rId5" Type="http://schemas.openxmlformats.org/officeDocument/2006/relationships/image" Target="../media/image72.png"/><Relationship Id="rId15" Type="http://schemas.openxmlformats.org/officeDocument/2006/relationships/image" Target="../media/image51.svg"/><Relationship Id="rId10" Type="http://schemas.openxmlformats.org/officeDocument/2006/relationships/image" Target="../media/image46.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50.png"/></Relationships>
</file>

<file path=ppt/slides/_rels/slide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83.png"/><Relationship Id="rId4" Type="http://schemas.openxmlformats.org/officeDocument/2006/relationships/image" Target="../media/image8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06170" y="-101309"/>
            <a:ext cx="11684000" cy="13335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latin typeface="Calibri" pitchFamily="34" charset="0"/>
                <a:cs typeface="Calibri" pitchFamily="34" charset="0"/>
              </a:rPr>
              <a:t>Cybersecurity Technology for Critical Power Infrastructure AI-Based Centralized Defense and Edge Resilience</a:t>
            </a:r>
          </a:p>
        </p:txBody>
      </p:sp>
      <p:pic>
        <p:nvPicPr>
          <p:cNvPr id="7" name="Picture 6" descr="Graphical user interface, application&#10;&#10;Description automatically generated">
            <a:extLst>
              <a:ext uri="{FF2B5EF4-FFF2-40B4-BE49-F238E27FC236}">
                <a16:creationId xmlns:a16="http://schemas.microsoft.com/office/drawing/2014/main" id="{B5704F40-E73C-7547-BEC3-267FE39C3A6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35973" y="2472733"/>
            <a:ext cx="4963392" cy="3231876"/>
          </a:xfrm>
          <a:prstGeom prst="rect">
            <a:avLst/>
          </a:prstGeom>
        </p:spPr>
      </p:pic>
      <p:sp>
        <p:nvSpPr>
          <p:cNvPr id="9" name="Rectangle 8">
            <a:extLst>
              <a:ext uri="{FF2B5EF4-FFF2-40B4-BE49-F238E27FC236}">
                <a16:creationId xmlns:a16="http://schemas.microsoft.com/office/drawing/2014/main" id="{27F3E9FB-5B00-AC4D-87DA-E0E81B4FD88E}"/>
              </a:ext>
            </a:extLst>
          </p:cNvPr>
          <p:cNvSpPr/>
          <p:nvPr/>
        </p:nvSpPr>
        <p:spPr>
          <a:xfrm>
            <a:off x="2325009" y="2389606"/>
            <a:ext cx="1263936" cy="523220"/>
          </a:xfrm>
          <a:prstGeom prst="rect">
            <a:avLst/>
          </a:prstGeom>
        </p:spPr>
        <p:txBody>
          <a:bodyPr wrap="none">
            <a:spAutoFit/>
          </a:bodyPr>
          <a:lstStyle/>
          <a:p>
            <a:pPr algn="ctr"/>
            <a:r>
              <a:rPr lang="en-US" sz="1400" b="1" dirty="0"/>
              <a:t>Israel</a:t>
            </a:r>
            <a:r>
              <a:rPr lang="en-US" altLang="zh-CN" sz="1400" b="1" dirty="0"/>
              <a:t>-U.S.</a:t>
            </a:r>
            <a:r>
              <a:rPr lang="en-US" sz="1400" b="1" dirty="0"/>
              <a:t> </a:t>
            </a:r>
          </a:p>
          <a:p>
            <a:pPr algn="ctr"/>
            <a:r>
              <a:rPr lang="en-US" sz="1400" b="1" dirty="0"/>
              <a:t>Energy Center </a:t>
            </a:r>
          </a:p>
        </p:txBody>
      </p:sp>
      <p:sp>
        <p:nvSpPr>
          <p:cNvPr id="3" name="Title 1">
            <a:extLst>
              <a:ext uri="{FF2B5EF4-FFF2-40B4-BE49-F238E27FC236}">
                <a16:creationId xmlns:a16="http://schemas.microsoft.com/office/drawing/2014/main" id="{31374CFC-4A63-3240-C0C4-6057D84BC7D9}"/>
              </a:ext>
            </a:extLst>
          </p:cNvPr>
          <p:cNvSpPr txBox="1">
            <a:spLocks/>
          </p:cNvSpPr>
          <p:nvPr/>
        </p:nvSpPr>
        <p:spPr>
          <a:xfrm>
            <a:off x="5385424" y="3010918"/>
            <a:ext cx="6559273" cy="2893240"/>
          </a:xfrm>
          <a:prstGeom prst="rect">
            <a:avLst/>
          </a:prstGeom>
          <a:ln>
            <a:solidFill>
              <a:schemeClr val="tx1"/>
            </a:solidFill>
          </a:ln>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solidFill>
                  <a:srgbClr val="003057"/>
                </a:solidFill>
                <a:latin typeface="Roboto" panose="02000000000000000000" pitchFamily="2" charset="0"/>
                <a:ea typeface="Roboto" panose="02000000000000000000" pitchFamily="2" charset="0"/>
              </a:rPr>
              <a:t>Practical Deployment Architecture for Alerting Malware Activity in ICS/SCADA Networks</a:t>
            </a:r>
            <a:br>
              <a:rPr lang="en-US" sz="2800" b="1" dirty="0">
                <a:solidFill>
                  <a:srgbClr val="003057"/>
                </a:solidFill>
                <a:latin typeface="Roboto" panose="02000000000000000000" pitchFamily="2" charset="0"/>
                <a:ea typeface="Roboto" panose="02000000000000000000" pitchFamily="2" charset="0"/>
              </a:rPr>
            </a:br>
            <a:endParaRPr lang="en-US" sz="2800" b="1" dirty="0">
              <a:solidFill>
                <a:srgbClr val="003057"/>
              </a:solidFill>
              <a:latin typeface="Roboto" panose="02000000000000000000" pitchFamily="2" charset="0"/>
              <a:ea typeface="Roboto" panose="02000000000000000000" pitchFamily="2" charset="0"/>
            </a:endParaRPr>
          </a:p>
          <a:p>
            <a:pPr algn="ctr"/>
            <a:br>
              <a:rPr lang="en-US" sz="2400" b="1" dirty="0">
                <a:solidFill>
                  <a:srgbClr val="003057"/>
                </a:solidFill>
                <a:latin typeface="Roboto" panose="02000000000000000000" pitchFamily="2" charset="0"/>
                <a:ea typeface="Roboto" panose="02000000000000000000" pitchFamily="2" charset="0"/>
              </a:rPr>
            </a:br>
            <a:r>
              <a:rPr lang="en-US" sz="2400" dirty="0">
                <a:solidFill>
                  <a:srgbClr val="003057"/>
                </a:solidFill>
                <a:latin typeface="Roboto" panose="02000000000000000000" pitchFamily="2" charset="0"/>
                <a:ea typeface="Roboto" panose="02000000000000000000" pitchFamily="2" charset="0"/>
              </a:rPr>
              <a:t>Dr. </a:t>
            </a:r>
            <a:r>
              <a:rPr lang="en-US" sz="2400" dirty="0" err="1">
                <a:solidFill>
                  <a:srgbClr val="003057"/>
                </a:solidFill>
                <a:latin typeface="Roboto" panose="02000000000000000000" pitchFamily="2" charset="0"/>
                <a:ea typeface="Roboto" panose="02000000000000000000" pitchFamily="2" charset="0"/>
              </a:rPr>
              <a:t>Wenke</a:t>
            </a:r>
            <a:r>
              <a:rPr lang="en-US" sz="2400" dirty="0">
                <a:solidFill>
                  <a:srgbClr val="003057"/>
                </a:solidFill>
                <a:latin typeface="Roboto" panose="02000000000000000000" pitchFamily="2" charset="0"/>
                <a:ea typeface="Roboto" panose="02000000000000000000" pitchFamily="2" charset="0"/>
              </a:rPr>
              <a:t> Lee, Moses Ike</a:t>
            </a:r>
          </a:p>
          <a:p>
            <a:pPr algn="ctr"/>
            <a:r>
              <a:rPr lang="en-US" sz="2400" dirty="0">
                <a:solidFill>
                  <a:srgbClr val="003057"/>
                </a:solidFill>
                <a:latin typeface="Roboto" panose="02000000000000000000" pitchFamily="2" charset="0"/>
                <a:ea typeface="Roboto" panose="02000000000000000000" pitchFamily="2" charset="0"/>
              </a:rPr>
              <a:t>(Presented by Bo Feng)</a:t>
            </a:r>
          </a:p>
          <a:p>
            <a:pPr algn="ctr"/>
            <a:r>
              <a:rPr lang="en-US" sz="2400" dirty="0">
                <a:latin typeface="Roboto" panose="02000000000000000000" pitchFamily="2" charset="0"/>
                <a:ea typeface="Roboto" panose="02000000000000000000" pitchFamily="2" charset="0"/>
              </a:rPr>
              <a:t>Georgia Institute of Technology</a:t>
            </a:r>
          </a:p>
        </p:txBody>
      </p:sp>
      <p:sp>
        <p:nvSpPr>
          <p:cNvPr id="4" name="Title 1">
            <a:extLst>
              <a:ext uri="{FF2B5EF4-FFF2-40B4-BE49-F238E27FC236}">
                <a16:creationId xmlns:a16="http://schemas.microsoft.com/office/drawing/2014/main" id="{98AE97CE-DED9-191F-502B-417747CE39DB}"/>
              </a:ext>
            </a:extLst>
          </p:cNvPr>
          <p:cNvSpPr txBox="1">
            <a:spLocks/>
          </p:cNvSpPr>
          <p:nvPr/>
        </p:nvSpPr>
        <p:spPr>
          <a:xfrm>
            <a:off x="5829152" y="2205901"/>
            <a:ext cx="5962761" cy="805017"/>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0000"/>
                </a:solidFill>
                <a:latin typeface="Roboto" panose="02000000000000000000" pitchFamily="2" charset="0"/>
                <a:ea typeface="Roboto" panose="02000000000000000000" pitchFamily="2" charset="0"/>
              </a:rPr>
              <a:t>BIRD Workshop at ASU</a:t>
            </a:r>
          </a:p>
          <a:p>
            <a:pPr algn="ctr"/>
            <a:r>
              <a:rPr lang="en-US" sz="3200" dirty="0">
                <a:solidFill>
                  <a:srgbClr val="FF0000"/>
                </a:solidFill>
                <a:latin typeface="Roboto" panose="02000000000000000000" pitchFamily="2" charset="0"/>
                <a:ea typeface="Roboto" panose="02000000000000000000" pitchFamily="2" charset="0"/>
              </a:rPr>
              <a:t>October 9 – 10, 2023</a:t>
            </a:r>
          </a:p>
        </p:txBody>
      </p:sp>
    </p:spTree>
    <p:extLst>
      <p:ext uri="{BB962C8B-B14F-4D97-AF65-F5344CB8AC3E}">
        <p14:creationId xmlns:p14="http://schemas.microsoft.com/office/powerpoint/2010/main" val="401635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75CF31-984D-41F1-A340-45AB63B9562A}"/>
              </a:ext>
            </a:extLst>
          </p:cNvPr>
          <p:cNvSpPr>
            <a:spLocks noGrp="1"/>
          </p:cNvSpPr>
          <p:nvPr>
            <p:ph type="sldNum" sz="quarter" idx="12"/>
          </p:nvPr>
        </p:nvSpPr>
        <p:spPr/>
        <p:txBody>
          <a:bodyPr/>
          <a:lstStyle/>
          <a:p>
            <a:fld id="{67F9C683-E6F4-4564-88C0-48E39B853A66}" type="slidenum">
              <a:rPr lang="zh-CN" altLang="en-US" smtClean="0"/>
              <a:pPr/>
              <a:t>10</a:t>
            </a:fld>
            <a:endParaRPr lang="zh-CN" altLang="en-US"/>
          </a:p>
        </p:txBody>
      </p:sp>
      <p:sp>
        <p:nvSpPr>
          <p:cNvPr id="8" name="Title 7">
            <a:extLst>
              <a:ext uri="{FF2B5EF4-FFF2-40B4-BE49-F238E27FC236}">
                <a16:creationId xmlns:a16="http://schemas.microsoft.com/office/drawing/2014/main" id="{6CC42A6F-5DE1-B811-8A45-940C9A445E55}"/>
              </a:ext>
            </a:extLst>
          </p:cNvPr>
          <p:cNvSpPr>
            <a:spLocks noGrp="1"/>
          </p:cNvSpPr>
          <p:nvPr>
            <p:ph type="title"/>
          </p:nvPr>
        </p:nvSpPr>
        <p:spPr/>
        <p:txBody>
          <a:bodyPr/>
          <a:lstStyle/>
          <a:p>
            <a:r>
              <a:rPr lang="en-US" dirty="0"/>
              <a:t>QUESTIONS</a:t>
            </a:r>
          </a:p>
        </p:txBody>
      </p:sp>
      <p:sp>
        <p:nvSpPr>
          <p:cNvPr id="9" name="Text Placeholder 8">
            <a:extLst>
              <a:ext uri="{FF2B5EF4-FFF2-40B4-BE49-F238E27FC236}">
                <a16:creationId xmlns:a16="http://schemas.microsoft.com/office/drawing/2014/main" id="{1E84D3A2-4165-4B8D-50BB-836A8166B237}"/>
              </a:ext>
            </a:extLst>
          </p:cNvPr>
          <p:cNvSpPr>
            <a:spLocks noGrp="1"/>
          </p:cNvSpPr>
          <p:nvPr>
            <p:ph type="body" sz="quarter" idx="13"/>
          </p:nvPr>
        </p:nvSpPr>
        <p:spPr/>
        <p:txBody>
          <a:bodyPr/>
          <a:lstStyle/>
          <a:p>
            <a:r>
              <a:rPr lang="en-US" dirty="0"/>
              <a:t>Thank You</a:t>
            </a:r>
          </a:p>
        </p:txBody>
      </p:sp>
      <p:sp>
        <p:nvSpPr>
          <p:cNvPr id="3" name="Title 7">
            <a:extLst>
              <a:ext uri="{FF2B5EF4-FFF2-40B4-BE49-F238E27FC236}">
                <a16:creationId xmlns:a16="http://schemas.microsoft.com/office/drawing/2014/main" id="{39ADD23D-14CE-30E7-BAEA-85A9850FE322}"/>
              </a:ext>
            </a:extLst>
          </p:cNvPr>
          <p:cNvSpPr txBox="1">
            <a:spLocks/>
          </p:cNvSpPr>
          <p:nvPr/>
        </p:nvSpPr>
        <p:spPr>
          <a:xfrm>
            <a:off x="729321" y="5500554"/>
            <a:ext cx="9874750" cy="8557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3200" kern="1200">
                <a:solidFill>
                  <a:schemeClr val="tx1"/>
                </a:solidFill>
                <a:latin typeface="+mj-lt"/>
                <a:ea typeface="+mj-ea"/>
                <a:cs typeface="+mj-cs"/>
              </a:defRPr>
            </a:lvl1pPr>
          </a:lstStyle>
          <a:p>
            <a:r>
              <a:rPr lang="en-US" dirty="0"/>
              <a:t>NEXT: BACKUP SLIDES</a:t>
            </a:r>
          </a:p>
        </p:txBody>
      </p:sp>
    </p:spTree>
    <p:extLst>
      <p:ext uri="{BB962C8B-B14F-4D97-AF65-F5344CB8AC3E}">
        <p14:creationId xmlns:p14="http://schemas.microsoft.com/office/powerpoint/2010/main" val="140939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98B1375-D1D3-D075-DF18-AD3990A267D5}"/>
              </a:ext>
            </a:extLst>
          </p:cNvPr>
          <p:cNvSpPr/>
          <p:nvPr/>
        </p:nvSpPr>
        <p:spPr>
          <a:xfrm>
            <a:off x="7050157" y="1514734"/>
            <a:ext cx="4439514" cy="2080416"/>
          </a:xfrm>
          <a:prstGeom prst="rect">
            <a:avLst/>
          </a:prstGeom>
          <a:solidFill>
            <a:schemeClr val="bg1">
              <a:lumMod val="95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Syncing cloud outline">
            <a:extLst>
              <a:ext uri="{FF2B5EF4-FFF2-40B4-BE49-F238E27FC236}">
                <a16:creationId xmlns:a16="http://schemas.microsoft.com/office/drawing/2014/main" id="{64E1AAF8-68D3-EF84-9B95-62E4CED55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3330" y="1267757"/>
            <a:ext cx="1122381" cy="1122381"/>
          </a:xfrm>
          <a:prstGeom prst="rect">
            <a:avLst/>
          </a:prstGeom>
        </p:spPr>
      </p:pic>
      <p:sp>
        <p:nvSpPr>
          <p:cNvPr id="9" name="Rectangle 8">
            <a:extLst>
              <a:ext uri="{FF2B5EF4-FFF2-40B4-BE49-F238E27FC236}">
                <a16:creationId xmlns:a16="http://schemas.microsoft.com/office/drawing/2014/main" id="{3646C454-2676-AB7D-9A83-55B7F4774429}"/>
              </a:ext>
            </a:extLst>
          </p:cNvPr>
          <p:cNvSpPr/>
          <p:nvPr/>
        </p:nvSpPr>
        <p:spPr>
          <a:xfrm>
            <a:off x="1730736" y="1501232"/>
            <a:ext cx="3069661" cy="2093917"/>
          </a:xfrm>
          <a:prstGeom prst="rect">
            <a:avLst/>
          </a:prstGeom>
          <a:solidFill>
            <a:schemeClr val="accent6">
              <a:lumMod val="20000"/>
              <a:lumOff val="80000"/>
            </a:schemeClr>
          </a:solidFill>
          <a:ln>
            <a:solidFill>
              <a:schemeClr val="accent5">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a:extLst>
              <a:ext uri="{FF2B5EF4-FFF2-40B4-BE49-F238E27FC236}">
                <a16:creationId xmlns:a16="http://schemas.microsoft.com/office/drawing/2014/main" id="{D0CA5E84-ADBF-511C-7E39-65A5C1994342}"/>
              </a:ext>
            </a:extLst>
          </p:cNvPr>
          <p:cNvSpPr txBox="1">
            <a:spLocks/>
          </p:cNvSpPr>
          <p:nvPr/>
        </p:nvSpPr>
        <p:spPr>
          <a:xfrm>
            <a:off x="6997725" y="2992805"/>
            <a:ext cx="1194623" cy="5077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Power </a:t>
            </a:r>
          </a:p>
          <a:p>
            <a:pPr algn="ctr"/>
            <a:r>
              <a:rPr lang="en-US" sz="1400" b="0" dirty="0">
                <a:solidFill>
                  <a:srgbClr val="000000"/>
                </a:solidFill>
              </a:rPr>
              <a:t>Substations</a:t>
            </a:r>
          </a:p>
        </p:txBody>
      </p:sp>
      <p:sp>
        <p:nvSpPr>
          <p:cNvPr id="8" name="Title 2">
            <a:extLst>
              <a:ext uri="{FF2B5EF4-FFF2-40B4-BE49-F238E27FC236}">
                <a16:creationId xmlns:a16="http://schemas.microsoft.com/office/drawing/2014/main" id="{0B0D8B82-EF59-B5ED-850A-5AFE73F65151}"/>
              </a:ext>
            </a:extLst>
          </p:cNvPr>
          <p:cNvSpPr txBox="1">
            <a:spLocks/>
          </p:cNvSpPr>
          <p:nvPr/>
        </p:nvSpPr>
        <p:spPr>
          <a:xfrm>
            <a:off x="10509059" y="3100624"/>
            <a:ext cx="827873" cy="47148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solidFill>
                  <a:srgbClr val="000000"/>
                </a:solidFill>
              </a:rPr>
              <a:t>Nuclear </a:t>
            </a:r>
          </a:p>
          <a:p>
            <a:r>
              <a:rPr lang="en-US" sz="1400" b="0" dirty="0">
                <a:solidFill>
                  <a:srgbClr val="000000"/>
                </a:solidFill>
              </a:rPr>
              <a:t>Plants</a:t>
            </a:r>
          </a:p>
        </p:txBody>
      </p:sp>
      <p:sp>
        <p:nvSpPr>
          <p:cNvPr id="10" name="Title 2">
            <a:extLst>
              <a:ext uri="{FF2B5EF4-FFF2-40B4-BE49-F238E27FC236}">
                <a16:creationId xmlns:a16="http://schemas.microsoft.com/office/drawing/2014/main" id="{F1E052D2-5DCA-3A23-D9D1-275E3E0901BC}"/>
              </a:ext>
            </a:extLst>
          </p:cNvPr>
          <p:cNvSpPr txBox="1">
            <a:spLocks/>
          </p:cNvSpPr>
          <p:nvPr/>
        </p:nvSpPr>
        <p:spPr>
          <a:xfrm>
            <a:off x="10356510" y="1634797"/>
            <a:ext cx="1232605" cy="61938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Water </a:t>
            </a:r>
          </a:p>
          <a:p>
            <a:pPr algn="ctr"/>
            <a:r>
              <a:rPr lang="en-US" sz="1400" b="0" dirty="0">
                <a:solidFill>
                  <a:srgbClr val="000000"/>
                </a:solidFill>
              </a:rPr>
              <a:t>Treatment </a:t>
            </a:r>
          </a:p>
          <a:p>
            <a:pPr algn="ctr"/>
            <a:r>
              <a:rPr lang="en-US" sz="1400" b="0" dirty="0">
                <a:solidFill>
                  <a:srgbClr val="000000"/>
                </a:solidFill>
              </a:rPr>
              <a:t>Processes </a:t>
            </a:r>
          </a:p>
        </p:txBody>
      </p:sp>
      <p:pic>
        <p:nvPicPr>
          <p:cNvPr id="11" name="Picture 10" descr="A picture containing indoor, wall, blue&#10;&#10;Description automatically generated">
            <a:extLst>
              <a:ext uri="{FF2B5EF4-FFF2-40B4-BE49-F238E27FC236}">
                <a16:creationId xmlns:a16="http://schemas.microsoft.com/office/drawing/2014/main" id="{4DAF5F4F-3324-3576-2F4F-26BFA0DE3748}"/>
              </a:ext>
            </a:extLst>
          </p:cNvPr>
          <p:cNvPicPr>
            <a:picLocks noChangeAspect="1"/>
          </p:cNvPicPr>
          <p:nvPr/>
        </p:nvPicPr>
        <p:blipFill rotWithShape="1">
          <a:blip r:embed="rId6"/>
          <a:srcRect r="7651"/>
          <a:stretch/>
        </p:blipFill>
        <p:spPr>
          <a:xfrm>
            <a:off x="8160646" y="1684689"/>
            <a:ext cx="1027833" cy="834148"/>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56BCFDB5-6934-B0E0-C508-43AE61FF4401}"/>
              </a:ext>
            </a:extLst>
          </p:cNvPr>
          <p:cNvPicPr>
            <a:picLocks noChangeAspect="1"/>
          </p:cNvPicPr>
          <p:nvPr/>
        </p:nvPicPr>
        <p:blipFill rotWithShape="1">
          <a:blip r:embed="rId7"/>
          <a:srcRect l="19703"/>
          <a:stretch/>
        </p:blipFill>
        <p:spPr>
          <a:xfrm>
            <a:off x="9361269" y="1681184"/>
            <a:ext cx="1115823" cy="903251"/>
          </a:xfrm>
          <a:prstGeom prst="rect">
            <a:avLst/>
          </a:prstGeom>
        </p:spPr>
      </p:pic>
      <p:pic>
        <p:nvPicPr>
          <p:cNvPr id="14" name="Picture 13" descr="A picture containing outdoor&#10;&#10;Description automatically generated">
            <a:extLst>
              <a:ext uri="{FF2B5EF4-FFF2-40B4-BE49-F238E27FC236}">
                <a16:creationId xmlns:a16="http://schemas.microsoft.com/office/drawing/2014/main" id="{E92493A9-4032-F5E6-33F3-72B6B280C82F}"/>
              </a:ext>
            </a:extLst>
          </p:cNvPr>
          <p:cNvPicPr>
            <a:picLocks noChangeAspect="1"/>
          </p:cNvPicPr>
          <p:nvPr/>
        </p:nvPicPr>
        <p:blipFill>
          <a:blip r:embed="rId8"/>
          <a:stretch>
            <a:fillRect/>
          </a:stretch>
        </p:blipFill>
        <p:spPr>
          <a:xfrm>
            <a:off x="8113862" y="2568138"/>
            <a:ext cx="1074618" cy="985067"/>
          </a:xfrm>
          <a:prstGeom prst="rect">
            <a:avLst/>
          </a:prstGeom>
        </p:spPr>
      </p:pic>
      <p:pic>
        <p:nvPicPr>
          <p:cNvPr id="16" name="Picture 15" descr="A group of silos with smoke coming out of them&#10;&#10;Description automatically generated with medium confidence">
            <a:extLst>
              <a:ext uri="{FF2B5EF4-FFF2-40B4-BE49-F238E27FC236}">
                <a16:creationId xmlns:a16="http://schemas.microsoft.com/office/drawing/2014/main" id="{46E9A851-96EC-B43E-BB6A-B50163059B6D}"/>
              </a:ext>
            </a:extLst>
          </p:cNvPr>
          <p:cNvPicPr>
            <a:picLocks noChangeAspect="1"/>
          </p:cNvPicPr>
          <p:nvPr/>
        </p:nvPicPr>
        <p:blipFill rotWithShape="1">
          <a:blip r:embed="rId9"/>
          <a:srcRect l="33841" t="21872" r="8794" b="22210"/>
          <a:stretch/>
        </p:blipFill>
        <p:spPr>
          <a:xfrm>
            <a:off x="9223435" y="2622474"/>
            <a:ext cx="1133513" cy="828677"/>
          </a:xfrm>
          <a:prstGeom prst="rect">
            <a:avLst/>
          </a:prstGeom>
        </p:spPr>
      </p:pic>
      <p:sp>
        <p:nvSpPr>
          <p:cNvPr id="35" name="Title 2">
            <a:extLst>
              <a:ext uri="{FF2B5EF4-FFF2-40B4-BE49-F238E27FC236}">
                <a16:creationId xmlns:a16="http://schemas.microsoft.com/office/drawing/2014/main" id="{03E7A6C7-B678-86EB-1A55-C6B15CAB0C3B}"/>
              </a:ext>
            </a:extLst>
          </p:cNvPr>
          <p:cNvSpPr txBox="1">
            <a:spLocks/>
          </p:cNvSpPr>
          <p:nvPr/>
        </p:nvSpPr>
        <p:spPr>
          <a:xfrm>
            <a:off x="1907614" y="2990899"/>
            <a:ext cx="2709632" cy="7261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solidFill>
                  <a:srgbClr val="000000"/>
                </a:solidFill>
              </a:rPr>
              <a:t>Supervisory Control and Data Acquisition (SCADA) Systems</a:t>
            </a:r>
          </a:p>
        </p:txBody>
      </p:sp>
      <p:cxnSp>
        <p:nvCxnSpPr>
          <p:cNvPr id="60" name="Straight Arrow Connector 59">
            <a:extLst>
              <a:ext uri="{FF2B5EF4-FFF2-40B4-BE49-F238E27FC236}">
                <a16:creationId xmlns:a16="http://schemas.microsoft.com/office/drawing/2014/main" id="{ECE83488-257E-2075-AAFE-87A03FEEDC9E}"/>
              </a:ext>
            </a:extLst>
          </p:cNvPr>
          <p:cNvCxnSpPr>
            <a:cxnSpLocks/>
          </p:cNvCxnSpPr>
          <p:nvPr/>
        </p:nvCxnSpPr>
        <p:spPr>
          <a:xfrm>
            <a:off x="4833576" y="2030978"/>
            <a:ext cx="1624233"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63CE35-7450-9B9C-CBD2-AC8BD5F76658}"/>
              </a:ext>
            </a:extLst>
          </p:cNvPr>
          <p:cNvCxnSpPr>
            <a:cxnSpLocks/>
          </p:cNvCxnSpPr>
          <p:nvPr/>
        </p:nvCxnSpPr>
        <p:spPr>
          <a:xfrm flipH="1">
            <a:off x="4860835" y="2753456"/>
            <a:ext cx="1569713"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1D3956B-1D52-6DEF-434F-61663ABE17B0}"/>
              </a:ext>
            </a:extLst>
          </p:cNvPr>
          <p:cNvSpPr txBox="1"/>
          <p:nvPr/>
        </p:nvSpPr>
        <p:spPr>
          <a:xfrm>
            <a:off x="4867474" y="2769515"/>
            <a:ext cx="1650209" cy="584775"/>
          </a:xfrm>
          <a:prstGeom prst="rect">
            <a:avLst/>
          </a:prstGeom>
          <a:noFill/>
        </p:spPr>
        <p:txBody>
          <a:bodyPr wrap="square" rtlCol="0">
            <a:spAutoFit/>
          </a:bodyPr>
          <a:lstStyle/>
          <a:p>
            <a:pPr algn="ctr"/>
            <a:r>
              <a:rPr lang="en-US" sz="1600" dirty="0">
                <a:solidFill>
                  <a:srgbClr val="0070C0"/>
                </a:solidFill>
              </a:rPr>
              <a:t>Physical </a:t>
            </a:r>
          </a:p>
          <a:p>
            <a:pPr algn="ctr"/>
            <a:r>
              <a:rPr lang="en-US" sz="1600" dirty="0">
                <a:solidFill>
                  <a:srgbClr val="0070C0"/>
                </a:solidFill>
              </a:rPr>
              <a:t>Measurements</a:t>
            </a:r>
          </a:p>
        </p:txBody>
      </p:sp>
      <p:sp>
        <p:nvSpPr>
          <p:cNvPr id="66" name="TextBox 65">
            <a:extLst>
              <a:ext uri="{FF2B5EF4-FFF2-40B4-BE49-F238E27FC236}">
                <a16:creationId xmlns:a16="http://schemas.microsoft.com/office/drawing/2014/main" id="{1B1C65EA-1E87-0DDA-8DDC-C70314CCDF91}"/>
              </a:ext>
            </a:extLst>
          </p:cNvPr>
          <p:cNvSpPr txBox="1"/>
          <p:nvPr/>
        </p:nvSpPr>
        <p:spPr>
          <a:xfrm>
            <a:off x="4877691" y="1446203"/>
            <a:ext cx="1410938" cy="584775"/>
          </a:xfrm>
          <a:prstGeom prst="rect">
            <a:avLst/>
          </a:prstGeom>
          <a:noFill/>
        </p:spPr>
        <p:txBody>
          <a:bodyPr wrap="square" rtlCol="0">
            <a:spAutoFit/>
          </a:bodyPr>
          <a:lstStyle/>
          <a:p>
            <a:pPr algn="ctr"/>
            <a:r>
              <a:rPr lang="en-US" sz="1600" dirty="0">
                <a:solidFill>
                  <a:srgbClr val="0070C0"/>
                </a:solidFill>
              </a:rPr>
              <a:t>Control </a:t>
            </a:r>
          </a:p>
          <a:p>
            <a:pPr algn="ctr"/>
            <a:r>
              <a:rPr lang="en-US" sz="1600" dirty="0">
                <a:solidFill>
                  <a:srgbClr val="0070C0"/>
                </a:solidFill>
              </a:rPr>
              <a:t>Commands</a:t>
            </a:r>
          </a:p>
        </p:txBody>
      </p:sp>
      <p:pic>
        <p:nvPicPr>
          <p:cNvPr id="1036" name="Graphic 1035" descr="Bio-hazard with solid fill">
            <a:extLst>
              <a:ext uri="{FF2B5EF4-FFF2-40B4-BE49-F238E27FC236}">
                <a16:creationId xmlns:a16="http://schemas.microsoft.com/office/drawing/2014/main" id="{73B11B32-938A-B352-FC84-80B01548EEE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19646" y="2695850"/>
            <a:ext cx="1063545" cy="1063545"/>
          </a:xfrm>
          <a:prstGeom prst="rect">
            <a:avLst/>
          </a:prstGeom>
        </p:spPr>
      </p:pic>
      <p:sp>
        <p:nvSpPr>
          <p:cNvPr id="18" name="TextBox 17">
            <a:extLst>
              <a:ext uri="{FF2B5EF4-FFF2-40B4-BE49-F238E27FC236}">
                <a16:creationId xmlns:a16="http://schemas.microsoft.com/office/drawing/2014/main" id="{DB362AEA-632B-22FB-E384-4F14E50B4BE5}"/>
              </a:ext>
            </a:extLst>
          </p:cNvPr>
          <p:cNvSpPr txBox="1"/>
          <p:nvPr/>
        </p:nvSpPr>
        <p:spPr>
          <a:xfrm>
            <a:off x="2334334" y="1512733"/>
            <a:ext cx="2078783" cy="338554"/>
          </a:xfrm>
          <a:prstGeom prst="rect">
            <a:avLst/>
          </a:prstGeom>
          <a:noFill/>
        </p:spPr>
        <p:txBody>
          <a:bodyPr wrap="square" rtlCol="0">
            <a:spAutoFit/>
          </a:bodyPr>
          <a:lstStyle/>
          <a:p>
            <a:pPr algn="ctr"/>
            <a:r>
              <a:rPr lang="en-US" sz="1600" dirty="0">
                <a:solidFill>
                  <a:srgbClr val="000000"/>
                </a:solidFill>
              </a:rPr>
              <a:t>CONTROL ROOM</a:t>
            </a:r>
          </a:p>
        </p:txBody>
      </p:sp>
      <p:pic>
        <p:nvPicPr>
          <p:cNvPr id="19" name="Graphic 18" descr="Bank outline">
            <a:extLst>
              <a:ext uri="{FF2B5EF4-FFF2-40B4-BE49-F238E27FC236}">
                <a16:creationId xmlns:a16="http://schemas.microsoft.com/office/drawing/2014/main" id="{9E3DE071-7434-87A7-37DC-A3CEA01BA52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985486" y="1447275"/>
            <a:ext cx="642445" cy="642445"/>
          </a:xfrm>
          <a:prstGeom prst="rect">
            <a:avLst/>
          </a:prstGeom>
        </p:spPr>
      </p:pic>
      <p:pic>
        <p:nvPicPr>
          <p:cNvPr id="21" name="Graphic 20" descr="Computer outline">
            <a:extLst>
              <a:ext uri="{FF2B5EF4-FFF2-40B4-BE49-F238E27FC236}">
                <a16:creationId xmlns:a16="http://schemas.microsoft.com/office/drawing/2014/main" id="{C472B77B-64EA-9AB2-CB21-6EC282D4BC8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21595" y="3107157"/>
            <a:ext cx="609894" cy="609894"/>
          </a:xfrm>
          <a:prstGeom prst="rect">
            <a:avLst/>
          </a:prstGeom>
        </p:spPr>
      </p:pic>
      <p:cxnSp>
        <p:nvCxnSpPr>
          <p:cNvPr id="30" name="Straight Connector 29">
            <a:extLst>
              <a:ext uri="{FF2B5EF4-FFF2-40B4-BE49-F238E27FC236}">
                <a16:creationId xmlns:a16="http://schemas.microsoft.com/office/drawing/2014/main" id="{33E58D91-40FC-C98F-EC2B-FF817A9D55CA}"/>
              </a:ext>
            </a:extLst>
          </p:cNvPr>
          <p:cNvCxnSpPr>
            <a:cxnSpLocks/>
          </p:cNvCxnSpPr>
          <p:nvPr/>
        </p:nvCxnSpPr>
        <p:spPr>
          <a:xfrm flipV="1">
            <a:off x="1187201" y="2146291"/>
            <a:ext cx="0" cy="105831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1" name="Graphic 30" descr="Full Brick Wall outline">
            <a:extLst>
              <a:ext uri="{FF2B5EF4-FFF2-40B4-BE49-F238E27FC236}">
                <a16:creationId xmlns:a16="http://schemas.microsoft.com/office/drawing/2014/main" id="{E55932FF-2648-DAC5-7453-C8FE38B0E14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172663" y="2334262"/>
            <a:ext cx="500347" cy="500347"/>
          </a:xfrm>
          <a:prstGeom prst="rect">
            <a:avLst/>
          </a:prstGeom>
        </p:spPr>
      </p:pic>
      <p:pic>
        <p:nvPicPr>
          <p:cNvPr id="32" name="Graphic 31" descr="Full Brick Wall with solid fill">
            <a:extLst>
              <a:ext uri="{FF2B5EF4-FFF2-40B4-BE49-F238E27FC236}">
                <a16:creationId xmlns:a16="http://schemas.microsoft.com/office/drawing/2014/main" id="{CBBCB5D5-F914-705B-F8D3-DF39A2A05B35}"/>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94211" y="2146291"/>
            <a:ext cx="500347" cy="500347"/>
          </a:xfrm>
          <a:prstGeom prst="rect">
            <a:avLst/>
          </a:prstGeom>
        </p:spPr>
      </p:pic>
      <p:pic>
        <p:nvPicPr>
          <p:cNvPr id="45" name="Graphic 44" descr="Devil face with solid fill with solid fill">
            <a:extLst>
              <a:ext uri="{FF2B5EF4-FFF2-40B4-BE49-F238E27FC236}">
                <a16:creationId xmlns:a16="http://schemas.microsoft.com/office/drawing/2014/main" id="{5C354AE5-8ECD-6ED2-DAE2-322A4FF32D7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16126" y="3134805"/>
            <a:ext cx="385362" cy="385362"/>
          </a:xfrm>
          <a:prstGeom prst="rect">
            <a:avLst/>
          </a:prstGeom>
        </p:spPr>
      </p:pic>
      <p:cxnSp>
        <p:nvCxnSpPr>
          <p:cNvPr id="46" name="Straight Connector 45">
            <a:extLst>
              <a:ext uri="{FF2B5EF4-FFF2-40B4-BE49-F238E27FC236}">
                <a16:creationId xmlns:a16="http://schemas.microsoft.com/office/drawing/2014/main" id="{5207D715-9B38-CA1B-5272-979F14906413}"/>
              </a:ext>
            </a:extLst>
          </p:cNvPr>
          <p:cNvCxnSpPr>
            <a:cxnSpLocks/>
          </p:cNvCxnSpPr>
          <p:nvPr/>
        </p:nvCxnSpPr>
        <p:spPr>
          <a:xfrm flipH="1">
            <a:off x="1201439" y="2836661"/>
            <a:ext cx="106848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2" name="Graphic 51" descr="Computer with solid fill">
            <a:extLst>
              <a:ext uri="{FF2B5EF4-FFF2-40B4-BE49-F238E27FC236}">
                <a16:creationId xmlns:a16="http://schemas.microsoft.com/office/drawing/2014/main" id="{60648CAF-4EC7-D13C-27B6-C1661DE64E0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46880" y="1992606"/>
            <a:ext cx="776733" cy="776733"/>
          </a:xfrm>
          <a:prstGeom prst="rect">
            <a:avLst/>
          </a:prstGeom>
        </p:spPr>
      </p:pic>
      <p:pic>
        <p:nvPicPr>
          <p:cNvPr id="54" name="Graphic 53" descr="Computer outline">
            <a:extLst>
              <a:ext uri="{FF2B5EF4-FFF2-40B4-BE49-F238E27FC236}">
                <a16:creationId xmlns:a16="http://schemas.microsoft.com/office/drawing/2014/main" id="{7C5A9393-040F-0A7E-35DE-65A55C718E5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29776" y="2588871"/>
            <a:ext cx="609894" cy="609894"/>
          </a:xfrm>
          <a:prstGeom prst="rect">
            <a:avLst/>
          </a:prstGeom>
        </p:spPr>
      </p:pic>
      <p:pic>
        <p:nvPicPr>
          <p:cNvPr id="58" name="Graphic 57" descr="Bio-hazard with solid fill">
            <a:extLst>
              <a:ext uri="{FF2B5EF4-FFF2-40B4-BE49-F238E27FC236}">
                <a16:creationId xmlns:a16="http://schemas.microsoft.com/office/drawing/2014/main" id="{A31AED45-777C-D28C-1C4F-DA0CCA7921A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356510" y="2122854"/>
            <a:ext cx="961201" cy="961201"/>
          </a:xfrm>
          <a:prstGeom prst="rect">
            <a:avLst/>
          </a:prstGeom>
        </p:spPr>
      </p:pic>
      <p:pic>
        <p:nvPicPr>
          <p:cNvPr id="59" name="Graphic 58" descr="Devil face with solid fill with solid fill">
            <a:extLst>
              <a:ext uri="{FF2B5EF4-FFF2-40B4-BE49-F238E27FC236}">
                <a16:creationId xmlns:a16="http://schemas.microsoft.com/office/drawing/2014/main" id="{E8AFB016-7DB1-978F-B5F2-68823182EDB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92756" y="1535173"/>
            <a:ext cx="385362" cy="385362"/>
          </a:xfrm>
          <a:prstGeom prst="rect">
            <a:avLst/>
          </a:prstGeom>
        </p:spPr>
      </p:pic>
      <p:pic>
        <p:nvPicPr>
          <p:cNvPr id="62" name="Graphic 61" descr="Bug with solid fill">
            <a:extLst>
              <a:ext uri="{FF2B5EF4-FFF2-40B4-BE49-F238E27FC236}">
                <a16:creationId xmlns:a16="http://schemas.microsoft.com/office/drawing/2014/main" id="{E5346341-4140-87E3-0D13-73E42696271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222628" y="2883862"/>
            <a:ext cx="314903" cy="314903"/>
          </a:xfrm>
          <a:prstGeom prst="rect">
            <a:avLst/>
          </a:prstGeom>
        </p:spPr>
      </p:pic>
      <p:sp>
        <p:nvSpPr>
          <p:cNvPr id="64" name="Title 2">
            <a:extLst>
              <a:ext uri="{FF2B5EF4-FFF2-40B4-BE49-F238E27FC236}">
                <a16:creationId xmlns:a16="http://schemas.microsoft.com/office/drawing/2014/main" id="{247A1A81-90EF-F803-2AA2-EAA16440AEC1}"/>
              </a:ext>
            </a:extLst>
          </p:cNvPr>
          <p:cNvSpPr txBox="1">
            <a:spLocks/>
          </p:cNvSpPr>
          <p:nvPr/>
        </p:nvSpPr>
        <p:spPr>
          <a:xfrm>
            <a:off x="7239063" y="4551955"/>
            <a:ext cx="4250607" cy="791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800" b="0" dirty="0">
                <a:solidFill>
                  <a:srgbClr val="000000"/>
                </a:solidFill>
              </a:rPr>
              <a:t>Physical processes, actuators, sensors</a:t>
            </a:r>
          </a:p>
          <a:p>
            <a:pPr algn="ctr"/>
            <a:r>
              <a:rPr lang="en-US" sz="1800" b="0" dirty="0">
                <a:solidFill>
                  <a:srgbClr val="000000"/>
                </a:solidFill>
              </a:rPr>
              <a:t>exhibit continuous “physics” behavior</a:t>
            </a:r>
          </a:p>
        </p:txBody>
      </p:sp>
      <p:sp>
        <p:nvSpPr>
          <p:cNvPr id="67" name="Title 2">
            <a:extLst>
              <a:ext uri="{FF2B5EF4-FFF2-40B4-BE49-F238E27FC236}">
                <a16:creationId xmlns:a16="http://schemas.microsoft.com/office/drawing/2014/main" id="{F8A66198-37D2-0614-6D75-02F4A93A1D55}"/>
              </a:ext>
            </a:extLst>
          </p:cNvPr>
          <p:cNvSpPr txBox="1">
            <a:spLocks/>
          </p:cNvSpPr>
          <p:nvPr/>
        </p:nvSpPr>
        <p:spPr>
          <a:xfrm>
            <a:off x="553331" y="4516916"/>
            <a:ext cx="3602048" cy="88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800" b="0" dirty="0">
                <a:solidFill>
                  <a:srgbClr val="000000"/>
                </a:solidFill>
              </a:rPr>
              <a:t>Software-based systems execute</a:t>
            </a:r>
          </a:p>
          <a:p>
            <a:pPr algn="ctr"/>
            <a:r>
              <a:rPr lang="en-US" sz="1800" b="0" dirty="0">
                <a:solidFill>
                  <a:srgbClr val="000000"/>
                </a:solidFill>
              </a:rPr>
              <a:t>physical domain operations</a:t>
            </a:r>
          </a:p>
        </p:txBody>
      </p:sp>
      <p:pic>
        <p:nvPicPr>
          <p:cNvPr id="68" name="Picture 67" descr="A picture containing text, person&#10;&#10;Description automatically generated">
            <a:extLst>
              <a:ext uri="{FF2B5EF4-FFF2-40B4-BE49-F238E27FC236}">
                <a16:creationId xmlns:a16="http://schemas.microsoft.com/office/drawing/2014/main" id="{E1C9F700-D3FE-CDEC-ED9A-A1B5E5641046}"/>
              </a:ext>
            </a:extLst>
          </p:cNvPr>
          <p:cNvPicPr>
            <a:picLocks noChangeAspect="1"/>
          </p:cNvPicPr>
          <p:nvPr/>
        </p:nvPicPr>
        <p:blipFill rotWithShape="1">
          <a:blip r:embed="rId26"/>
          <a:srcRect l="9029" r="8437"/>
          <a:stretch/>
        </p:blipFill>
        <p:spPr>
          <a:xfrm>
            <a:off x="1998500" y="2180534"/>
            <a:ext cx="1568622" cy="923890"/>
          </a:xfrm>
          <a:prstGeom prst="rect">
            <a:avLst/>
          </a:prstGeom>
        </p:spPr>
      </p:pic>
      <p:pic>
        <p:nvPicPr>
          <p:cNvPr id="36" name="Graphic 35" descr="Cmd Terminal with solid fill">
            <a:extLst>
              <a:ext uri="{FF2B5EF4-FFF2-40B4-BE49-F238E27FC236}">
                <a16:creationId xmlns:a16="http://schemas.microsoft.com/office/drawing/2014/main" id="{5B3F5E94-ECA1-A4AB-96B4-91A3DD173CF2}"/>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3054880" y="2309437"/>
            <a:ext cx="444019" cy="444019"/>
          </a:xfrm>
          <a:prstGeom prst="rect">
            <a:avLst/>
          </a:prstGeom>
        </p:spPr>
      </p:pic>
      <p:pic>
        <p:nvPicPr>
          <p:cNvPr id="73" name="Graphic 72" descr="Database with solid fill">
            <a:extLst>
              <a:ext uri="{FF2B5EF4-FFF2-40B4-BE49-F238E27FC236}">
                <a16:creationId xmlns:a16="http://schemas.microsoft.com/office/drawing/2014/main" id="{9CD92E69-DA94-3022-43DD-A7197A7F443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3907684" y="2661652"/>
            <a:ext cx="405886" cy="405886"/>
          </a:xfrm>
          <a:prstGeom prst="rect">
            <a:avLst/>
          </a:prstGeom>
        </p:spPr>
      </p:pic>
      <p:sp>
        <p:nvSpPr>
          <p:cNvPr id="84" name="Title 2">
            <a:extLst>
              <a:ext uri="{FF2B5EF4-FFF2-40B4-BE49-F238E27FC236}">
                <a16:creationId xmlns:a16="http://schemas.microsoft.com/office/drawing/2014/main" id="{5A432AF6-F5CC-44AC-B1DE-F7E181EECCEB}"/>
              </a:ext>
            </a:extLst>
          </p:cNvPr>
          <p:cNvSpPr txBox="1">
            <a:spLocks/>
          </p:cNvSpPr>
          <p:nvPr/>
        </p:nvSpPr>
        <p:spPr>
          <a:xfrm>
            <a:off x="6639974" y="1577723"/>
            <a:ext cx="1338594" cy="1480565"/>
          </a:xfrm>
          <a:prstGeom prst="rect">
            <a:avLst/>
          </a:prstGeom>
          <a:solidFill>
            <a:schemeClr val="bg1"/>
          </a:solidFill>
          <a:ln w="3175">
            <a:solidFill>
              <a:srgbClr val="00000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US" sz="2000" b="0" dirty="0">
              <a:solidFill>
                <a:srgbClr val="000000"/>
              </a:solidFill>
            </a:endParaRPr>
          </a:p>
        </p:txBody>
      </p:sp>
      <p:sp>
        <p:nvSpPr>
          <p:cNvPr id="71" name="Title 2">
            <a:extLst>
              <a:ext uri="{FF2B5EF4-FFF2-40B4-BE49-F238E27FC236}">
                <a16:creationId xmlns:a16="http://schemas.microsoft.com/office/drawing/2014/main" id="{33A8402C-4347-03C4-B92E-25D8C1B9659A}"/>
              </a:ext>
            </a:extLst>
          </p:cNvPr>
          <p:cNvSpPr txBox="1">
            <a:spLocks/>
          </p:cNvSpPr>
          <p:nvPr/>
        </p:nvSpPr>
        <p:spPr>
          <a:xfrm>
            <a:off x="6596751" y="1649658"/>
            <a:ext cx="1452061" cy="5077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Embedded Controllers/PLCs</a:t>
            </a:r>
          </a:p>
        </p:txBody>
      </p:sp>
      <p:sp>
        <p:nvSpPr>
          <p:cNvPr id="23" name="Left-Right Arrow Callout 22">
            <a:extLst>
              <a:ext uri="{FF2B5EF4-FFF2-40B4-BE49-F238E27FC236}">
                <a16:creationId xmlns:a16="http://schemas.microsoft.com/office/drawing/2014/main" id="{8E0D9617-4C23-AD7A-1A73-4264E60F6658}"/>
              </a:ext>
            </a:extLst>
          </p:cNvPr>
          <p:cNvSpPr/>
          <p:nvPr/>
        </p:nvSpPr>
        <p:spPr>
          <a:xfrm>
            <a:off x="4183842" y="4730236"/>
            <a:ext cx="3069661" cy="483769"/>
          </a:xfrm>
          <a:prstGeom prst="leftRightArrowCallout">
            <a:avLst>
              <a:gd name="adj1" fmla="val 15385"/>
              <a:gd name="adj2" fmla="val 25000"/>
              <a:gd name="adj3" fmla="val 25000"/>
              <a:gd name="adj4" fmla="val 39639"/>
            </a:avLst>
          </a:prstGeom>
          <a:solidFill>
            <a:schemeClr val="accent4">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SEMANTIC GAP</a:t>
            </a:r>
          </a:p>
        </p:txBody>
      </p:sp>
      <p:pic>
        <p:nvPicPr>
          <p:cNvPr id="24" name="Picture 23" descr="A picture containing calendar&#10;&#10;Description automatically generated">
            <a:extLst>
              <a:ext uri="{FF2B5EF4-FFF2-40B4-BE49-F238E27FC236}">
                <a16:creationId xmlns:a16="http://schemas.microsoft.com/office/drawing/2014/main" id="{C1EC9531-BFD5-13FB-21F6-1D3B9D130ABA}"/>
              </a:ext>
            </a:extLst>
          </p:cNvPr>
          <p:cNvPicPr>
            <a:picLocks noChangeAspect="1"/>
          </p:cNvPicPr>
          <p:nvPr/>
        </p:nvPicPr>
        <p:blipFill rotWithShape="1">
          <a:blip r:embed="rId31"/>
          <a:srcRect b="56384"/>
          <a:stretch/>
        </p:blipFill>
        <p:spPr>
          <a:xfrm>
            <a:off x="6488222" y="2581001"/>
            <a:ext cx="1178230" cy="444111"/>
          </a:xfrm>
          <a:prstGeom prst="rect">
            <a:avLst/>
          </a:prstGeom>
        </p:spPr>
      </p:pic>
      <p:pic>
        <p:nvPicPr>
          <p:cNvPr id="4" name="Picture 6" descr="Customers surprised Nova Scotia Power upgraded meters without permission | The Signal">
            <a:extLst>
              <a:ext uri="{FF2B5EF4-FFF2-40B4-BE49-F238E27FC236}">
                <a16:creationId xmlns:a16="http://schemas.microsoft.com/office/drawing/2014/main" id="{6C60E479-70C4-6613-3F23-1B25CF44A588}"/>
              </a:ext>
            </a:extLst>
          </p:cNvPr>
          <p:cNvPicPr>
            <a:picLocks noChangeAspect="1" noChangeArrowheads="1"/>
          </p:cNvPicPr>
          <p:nvPr/>
        </p:nvPicPr>
        <p:blipFill rotWithShape="1">
          <a:blip r:embed="rId32">
            <a:extLst>
              <a:ext uri="{28A0092B-C50C-407E-A947-70E740481C1C}">
                <a14:useLocalDpi xmlns:a14="http://schemas.microsoft.com/office/drawing/2010/main" val="0"/>
              </a:ext>
            </a:extLst>
          </a:blip>
          <a:srcRect l="17041" r="21581"/>
          <a:stretch/>
        </p:blipFill>
        <p:spPr bwMode="auto">
          <a:xfrm>
            <a:off x="7323951" y="2405183"/>
            <a:ext cx="634572" cy="5815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Graphical user interface&#10;&#10;Description automatically generated">
            <a:extLst>
              <a:ext uri="{FF2B5EF4-FFF2-40B4-BE49-F238E27FC236}">
                <a16:creationId xmlns:a16="http://schemas.microsoft.com/office/drawing/2014/main" id="{6E20D3CA-BB20-0679-059F-7ACB9BDACAE3}"/>
              </a:ext>
            </a:extLst>
          </p:cNvPr>
          <p:cNvPicPr>
            <a:picLocks noChangeAspect="1"/>
          </p:cNvPicPr>
          <p:nvPr/>
        </p:nvPicPr>
        <p:blipFill rotWithShape="1">
          <a:blip r:embed="rId33"/>
          <a:srcRect l="5072" t="4220" r="5451" b="4430"/>
          <a:stretch/>
        </p:blipFill>
        <p:spPr>
          <a:xfrm>
            <a:off x="6672190" y="2010505"/>
            <a:ext cx="902325" cy="690903"/>
          </a:xfrm>
          <a:prstGeom prst="rect">
            <a:avLst/>
          </a:prstGeom>
        </p:spPr>
      </p:pic>
      <p:sp>
        <p:nvSpPr>
          <p:cNvPr id="6" name="Title 1">
            <a:extLst>
              <a:ext uri="{FF2B5EF4-FFF2-40B4-BE49-F238E27FC236}">
                <a16:creationId xmlns:a16="http://schemas.microsoft.com/office/drawing/2014/main" id="{37BB5E8B-1135-7BCE-A3C2-2EFB81D9FD73}"/>
              </a:ext>
            </a:extLst>
          </p:cNvPr>
          <p:cNvSpPr txBox="1">
            <a:spLocks/>
          </p:cNvSpPr>
          <p:nvPr/>
        </p:nvSpPr>
        <p:spPr>
          <a:xfrm>
            <a:off x="257674" y="42540"/>
            <a:ext cx="11676652" cy="7879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Malware Attacks are a big problem in SCADA/ICS Networks</a:t>
            </a:r>
          </a:p>
        </p:txBody>
      </p:sp>
      <p:pic>
        <p:nvPicPr>
          <p:cNvPr id="2" name="Graphic 1" descr="Devil face with solid fill with solid fill">
            <a:extLst>
              <a:ext uri="{FF2B5EF4-FFF2-40B4-BE49-F238E27FC236}">
                <a16:creationId xmlns:a16="http://schemas.microsoft.com/office/drawing/2014/main" id="{E1A1E6F6-A5B9-AB77-6B7C-4B5D30850A9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2715970" y="2051699"/>
            <a:ext cx="385362" cy="385362"/>
          </a:xfrm>
          <a:prstGeom prst="rect">
            <a:avLst/>
          </a:prstGeom>
        </p:spPr>
      </p:pic>
    </p:spTree>
    <p:custDataLst>
      <p:tags r:id="rId1"/>
    </p:custDataLst>
    <p:extLst>
      <p:ext uri="{BB962C8B-B14F-4D97-AF65-F5344CB8AC3E}">
        <p14:creationId xmlns:p14="http://schemas.microsoft.com/office/powerpoint/2010/main" val="14265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87DA41-1B0F-B4DC-9E4E-A03EB2E8CFC8}"/>
              </a:ext>
            </a:extLst>
          </p:cNvPr>
          <p:cNvSpPr/>
          <p:nvPr/>
        </p:nvSpPr>
        <p:spPr>
          <a:xfrm>
            <a:off x="4902158" y="1852448"/>
            <a:ext cx="6828299" cy="3452168"/>
          </a:xfrm>
          <a:prstGeom prst="rect">
            <a:avLst/>
          </a:prstGeom>
          <a:solidFill>
            <a:schemeClr val="bg1">
              <a:lumMod val="9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61231-D210-9EAA-458A-5FCA69FE0975}"/>
              </a:ext>
            </a:extLst>
          </p:cNvPr>
          <p:cNvSpPr>
            <a:spLocks noGrp="1"/>
          </p:cNvSpPr>
          <p:nvPr>
            <p:ph type="title"/>
          </p:nvPr>
        </p:nvSpPr>
        <p:spPr>
          <a:xfrm>
            <a:off x="2081471" y="118448"/>
            <a:ext cx="8623166" cy="743658"/>
          </a:xfrm>
        </p:spPr>
        <p:txBody>
          <a:bodyPr>
            <a:normAutofit/>
          </a:bodyPr>
          <a:lstStyle/>
          <a:p>
            <a:pPr algn="ctr"/>
            <a:r>
              <a:rPr lang="en-US" sz="3600" b="1" dirty="0">
                <a:latin typeface="+mn-lt"/>
              </a:rPr>
              <a:t>Modern ICS/SCADA Host Attack Challenges</a:t>
            </a:r>
          </a:p>
        </p:txBody>
      </p:sp>
      <p:pic>
        <p:nvPicPr>
          <p:cNvPr id="4" name="Picture 12" descr="Industrial Control System - Definition">
            <a:extLst>
              <a:ext uri="{FF2B5EF4-FFF2-40B4-BE49-F238E27FC236}">
                <a16:creationId xmlns:a16="http://schemas.microsoft.com/office/drawing/2014/main" id="{FCB72634-E30C-6591-7A59-681A2C0AF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35"/>
          <a:stretch/>
        </p:blipFill>
        <p:spPr bwMode="auto">
          <a:xfrm>
            <a:off x="8577278" y="2325383"/>
            <a:ext cx="2899179" cy="2787351"/>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9" name="Picture 14" descr="Development of Cyber-Attack Scenarios for Nuclear Power Plants Using  Scenario Graphs - Woogeun Ahn, Manhyun Chung, Byung-Gil Min, Jungtaek Seo,  2015">
            <a:extLst>
              <a:ext uri="{FF2B5EF4-FFF2-40B4-BE49-F238E27FC236}">
                <a16:creationId xmlns:a16="http://schemas.microsoft.com/office/drawing/2014/main" id="{CDE9A88F-93A0-16FD-BC10-4DA021AD3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1696" y="2293974"/>
            <a:ext cx="2776799" cy="2954624"/>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C52DD967-8451-991F-D474-1B2282F7AAFF}"/>
              </a:ext>
            </a:extLst>
          </p:cNvPr>
          <p:cNvSpPr txBox="1">
            <a:spLocks/>
          </p:cNvSpPr>
          <p:nvPr/>
        </p:nvSpPr>
        <p:spPr>
          <a:xfrm>
            <a:off x="6029964" y="1858687"/>
            <a:ext cx="2138695"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FF0000"/>
                </a:solidFill>
              </a:rPr>
              <a:t>STUXNET ATTACK</a:t>
            </a:r>
          </a:p>
        </p:txBody>
      </p:sp>
      <p:sp>
        <p:nvSpPr>
          <p:cNvPr id="13" name="Title 2">
            <a:extLst>
              <a:ext uri="{FF2B5EF4-FFF2-40B4-BE49-F238E27FC236}">
                <a16:creationId xmlns:a16="http://schemas.microsoft.com/office/drawing/2014/main" id="{04F98187-54D2-2830-0C6D-F5D4BAF518EF}"/>
              </a:ext>
            </a:extLst>
          </p:cNvPr>
          <p:cNvSpPr txBox="1">
            <a:spLocks/>
          </p:cNvSpPr>
          <p:nvPr/>
        </p:nvSpPr>
        <p:spPr>
          <a:xfrm>
            <a:off x="8908565" y="1828962"/>
            <a:ext cx="2698099"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FF0000"/>
                </a:solidFill>
              </a:rPr>
              <a:t>INDUSTROYER ATTACK</a:t>
            </a:r>
          </a:p>
        </p:txBody>
      </p:sp>
      <p:cxnSp>
        <p:nvCxnSpPr>
          <p:cNvPr id="16" name="Straight Arrow Connector 15">
            <a:extLst>
              <a:ext uri="{FF2B5EF4-FFF2-40B4-BE49-F238E27FC236}">
                <a16:creationId xmlns:a16="http://schemas.microsoft.com/office/drawing/2014/main" id="{7B3F903D-4978-A0C7-DC58-2EC010A1070E}"/>
              </a:ext>
            </a:extLst>
          </p:cNvPr>
          <p:cNvCxnSpPr>
            <a:cxnSpLocks/>
          </p:cNvCxnSpPr>
          <p:nvPr/>
        </p:nvCxnSpPr>
        <p:spPr>
          <a:xfrm>
            <a:off x="6365896" y="2758986"/>
            <a:ext cx="179086" cy="49573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83F952-6ED6-D366-2B58-2F74FC751830}"/>
              </a:ext>
            </a:extLst>
          </p:cNvPr>
          <p:cNvCxnSpPr>
            <a:cxnSpLocks/>
          </p:cNvCxnSpPr>
          <p:nvPr/>
        </p:nvCxnSpPr>
        <p:spPr>
          <a:xfrm flipH="1">
            <a:off x="6401306" y="4245519"/>
            <a:ext cx="143676" cy="64218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Bug with solid fill">
            <a:extLst>
              <a:ext uri="{FF2B5EF4-FFF2-40B4-BE49-F238E27FC236}">
                <a16:creationId xmlns:a16="http://schemas.microsoft.com/office/drawing/2014/main" id="{F4DE8FC8-3D84-713E-0EC2-0D93A9666D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22459" y="2583978"/>
            <a:ext cx="314903" cy="314903"/>
          </a:xfrm>
          <a:prstGeom prst="rect">
            <a:avLst/>
          </a:prstGeom>
        </p:spPr>
      </p:pic>
      <p:cxnSp>
        <p:nvCxnSpPr>
          <p:cNvPr id="29" name="Straight Arrow Connector 28">
            <a:extLst>
              <a:ext uri="{FF2B5EF4-FFF2-40B4-BE49-F238E27FC236}">
                <a16:creationId xmlns:a16="http://schemas.microsoft.com/office/drawing/2014/main" id="{90C7B692-B539-DAB4-373B-B39F329C6D06}"/>
              </a:ext>
            </a:extLst>
          </p:cNvPr>
          <p:cNvCxnSpPr>
            <a:cxnSpLocks/>
          </p:cNvCxnSpPr>
          <p:nvPr/>
        </p:nvCxnSpPr>
        <p:spPr>
          <a:xfrm flipV="1">
            <a:off x="5811037" y="2617706"/>
            <a:ext cx="459576" cy="3990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ug with solid fill">
            <a:extLst>
              <a:ext uri="{FF2B5EF4-FFF2-40B4-BE49-F238E27FC236}">
                <a16:creationId xmlns:a16="http://schemas.microsoft.com/office/drawing/2014/main" id="{7D320529-B621-0C79-36D3-CA280ABEA6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642574" y="2712946"/>
            <a:ext cx="314903" cy="314903"/>
          </a:xfrm>
          <a:prstGeom prst="rect">
            <a:avLst/>
          </a:prstGeom>
        </p:spPr>
      </p:pic>
      <p:cxnSp>
        <p:nvCxnSpPr>
          <p:cNvPr id="33" name="Straight Arrow Connector 32">
            <a:extLst>
              <a:ext uri="{FF2B5EF4-FFF2-40B4-BE49-F238E27FC236}">
                <a16:creationId xmlns:a16="http://schemas.microsoft.com/office/drawing/2014/main" id="{AD82E230-131F-DF9E-F599-048A38905B35}"/>
              </a:ext>
            </a:extLst>
          </p:cNvPr>
          <p:cNvCxnSpPr>
            <a:cxnSpLocks/>
          </p:cNvCxnSpPr>
          <p:nvPr/>
        </p:nvCxnSpPr>
        <p:spPr>
          <a:xfrm>
            <a:off x="8948030" y="2873684"/>
            <a:ext cx="553868"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206019-B5C6-1550-7A67-FC69A26576EC}"/>
              </a:ext>
            </a:extLst>
          </p:cNvPr>
          <p:cNvCxnSpPr>
            <a:cxnSpLocks/>
          </p:cNvCxnSpPr>
          <p:nvPr/>
        </p:nvCxnSpPr>
        <p:spPr>
          <a:xfrm flipH="1">
            <a:off x="9109452" y="3405657"/>
            <a:ext cx="737848" cy="1175222"/>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9F171B-2D66-E465-D9CD-D1AFF3D78B22}"/>
              </a:ext>
            </a:extLst>
          </p:cNvPr>
          <p:cNvSpPr/>
          <p:nvPr/>
        </p:nvSpPr>
        <p:spPr>
          <a:xfrm>
            <a:off x="6089422" y="3270546"/>
            <a:ext cx="1075288" cy="907961"/>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49940D-0D13-40D6-0821-DDE2F648E662}"/>
              </a:ext>
            </a:extLst>
          </p:cNvPr>
          <p:cNvSpPr/>
          <p:nvPr/>
        </p:nvSpPr>
        <p:spPr>
          <a:xfrm>
            <a:off x="9501898" y="2368065"/>
            <a:ext cx="1049940" cy="931257"/>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Bio-hazard with solid fill">
            <a:extLst>
              <a:ext uri="{FF2B5EF4-FFF2-40B4-BE49-F238E27FC236}">
                <a16:creationId xmlns:a16="http://schemas.microsoft.com/office/drawing/2014/main" id="{BE366371-79FF-4C2B-EE9F-64CDB5746E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67930" y="4885071"/>
            <a:ext cx="337685" cy="337685"/>
          </a:xfrm>
          <a:prstGeom prst="rect">
            <a:avLst/>
          </a:prstGeom>
        </p:spPr>
      </p:pic>
      <p:pic>
        <p:nvPicPr>
          <p:cNvPr id="49" name="Graphic 48" descr="Bio-hazard with solid fill">
            <a:extLst>
              <a:ext uri="{FF2B5EF4-FFF2-40B4-BE49-F238E27FC236}">
                <a16:creationId xmlns:a16="http://schemas.microsoft.com/office/drawing/2014/main" id="{B2B9200C-0A60-6F76-883F-5F71C55830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056121" y="4597718"/>
            <a:ext cx="337685" cy="337685"/>
          </a:xfrm>
          <a:prstGeom prst="rect">
            <a:avLst/>
          </a:prstGeom>
        </p:spPr>
      </p:pic>
      <p:cxnSp>
        <p:nvCxnSpPr>
          <p:cNvPr id="64" name="Straight Arrow Connector 63">
            <a:extLst>
              <a:ext uri="{FF2B5EF4-FFF2-40B4-BE49-F238E27FC236}">
                <a16:creationId xmlns:a16="http://schemas.microsoft.com/office/drawing/2014/main" id="{7EE62B12-3AB7-B24F-F150-B3F4CF90C899}"/>
              </a:ext>
            </a:extLst>
          </p:cNvPr>
          <p:cNvCxnSpPr>
            <a:cxnSpLocks/>
          </p:cNvCxnSpPr>
          <p:nvPr/>
        </p:nvCxnSpPr>
        <p:spPr>
          <a:xfrm>
            <a:off x="6410018" y="3612174"/>
            <a:ext cx="124720" cy="13031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C3A355-21D9-3E11-F5E6-83A16DA6F000}"/>
              </a:ext>
            </a:extLst>
          </p:cNvPr>
          <p:cNvCxnSpPr>
            <a:cxnSpLocks/>
          </p:cNvCxnSpPr>
          <p:nvPr/>
        </p:nvCxnSpPr>
        <p:spPr>
          <a:xfrm>
            <a:off x="9763394" y="2720924"/>
            <a:ext cx="124720" cy="13031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DCC3292-AC1D-CEA0-114C-030444282B64}"/>
              </a:ext>
            </a:extLst>
          </p:cNvPr>
          <p:cNvSpPr/>
          <p:nvPr/>
        </p:nvSpPr>
        <p:spPr>
          <a:xfrm>
            <a:off x="6350906" y="3969524"/>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Badge 3 with solid fill">
            <a:extLst>
              <a:ext uri="{FF2B5EF4-FFF2-40B4-BE49-F238E27FC236}">
                <a16:creationId xmlns:a16="http://schemas.microsoft.com/office/drawing/2014/main" id="{EC9A2E67-F553-4FC1-79D2-B9BE8721A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284404" y="3909094"/>
            <a:ext cx="321211" cy="321211"/>
          </a:xfrm>
          <a:prstGeom prst="rect">
            <a:avLst/>
          </a:prstGeom>
        </p:spPr>
      </p:pic>
      <p:sp>
        <p:nvSpPr>
          <p:cNvPr id="79" name="Oval 78">
            <a:extLst>
              <a:ext uri="{FF2B5EF4-FFF2-40B4-BE49-F238E27FC236}">
                <a16:creationId xmlns:a16="http://schemas.microsoft.com/office/drawing/2014/main" id="{E4B45E7C-05C1-12AB-7360-1AA975E57A86}"/>
              </a:ext>
            </a:extLst>
          </p:cNvPr>
          <p:cNvSpPr/>
          <p:nvPr/>
        </p:nvSpPr>
        <p:spPr>
          <a:xfrm>
            <a:off x="6192942" y="3436010"/>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Badge 1 with solid fill">
            <a:extLst>
              <a:ext uri="{FF2B5EF4-FFF2-40B4-BE49-F238E27FC236}">
                <a16:creationId xmlns:a16="http://schemas.microsoft.com/office/drawing/2014/main" id="{FEFF031B-5892-97C8-9093-842A0AA5C7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13678" y="3361609"/>
            <a:ext cx="313870" cy="313870"/>
          </a:xfrm>
          <a:prstGeom prst="rect">
            <a:avLst/>
          </a:prstGeom>
        </p:spPr>
      </p:pic>
      <p:sp>
        <p:nvSpPr>
          <p:cNvPr id="80" name="Oval 79">
            <a:extLst>
              <a:ext uri="{FF2B5EF4-FFF2-40B4-BE49-F238E27FC236}">
                <a16:creationId xmlns:a16="http://schemas.microsoft.com/office/drawing/2014/main" id="{82794DA8-9912-8D79-CE37-3971839CAEA0}"/>
              </a:ext>
            </a:extLst>
          </p:cNvPr>
          <p:cNvSpPr/>
          <p:nvPr/>
        </p:nvSpPr>
        <p:spPr>
          <a:xfrm>
            <a:off x="6748144" y="3519622"/>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E7C0953-A7D4-1300-D69F-F2855EE8F1FA}"/>
              </a:ext>
            </a:extLst>
          </p:cNvPr>
          <p:cNvSpPr/>
          <p:nvPr/>
        </p:nvSpPr>
        <p:spPr>
          <a:xfrm>
            <a:off x="9579384" y="2514693"/>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334FE72-3A8F-0858-2EE9-F4A4F0CB952E}"/>
              </a:ext>
            </a:extLst>
          </p:cNvPr>
          <p:cNvSpPr/>
          <p:nvPr/>
        </p:nvSpPr>
        <p:spPr>
          <a:xfrm>
            <a:off x="10189018" y="2631331"/>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9FDA10-E07A-7053-DD98-54171FB6EEEE}"/>
              </a:ext>
            </a:extLst>
          </p:cNvPr>
          <p:cNvSpPr/>
          <p:nvPr/>
        </p:nvSpPr>
        <p:spPr>
          <a:xfrm>
            <a:off x="9697348" y="3066488"/>
            <a:ext cx="222407" cy="208442"/>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6ED5CBB1-BA67-862A-8E35-14564FD2FB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501898" y="2450763"/>
            <a:ext cx="313870" cy="313870"/>
          </a:xfrm>
          <a:prstGeom prst="rect">
            <a:avLst/>
          </a:prstGeom>
        </p:spPr>
      </p:pic>
      <p:pic>
        <p:nvPicPr>
          <p:cNvPr id="70" name="Graphic 69" descr="Badge with solid fill">
            <a:extLst>
              <a:ext uri="{FF2B5EF4-FFF2-40B4-BE49-F238E27FC236}">
                <a16:creationId xmlns:a16="http://schemas.microsoft.com/office/drawing/2014/main" id="{E1B285B1-FF23-A5A3-0BF0-30DA3A538C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0110748" y="2556010"/>
            <a:ext cx="313871" cy="313871"/>
          </a:xfrm>
          <a:prstGeom prst="rect">
            <a:avLst/>
          </a:prstGeom>
        </p:spPr>
      </p:pic>
      <p:pic>
        <p:nvPicPr>
          <p:cNvPr id="71" name="Graphic 70" descr="Badge 3 with solid fill">
            <a:extLst>
              <a:ext uri="{FF2B5EF4-FFF2-40B4-BE49-F238E27FC236}">
                <a16:creationId xmlns:a16="http://schemas.microsoft.com/office/drawing/2014/main" id="{B132792B-AC05-192B-C6E9-A2EFF76184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656411" y="3001811"/>
            <a:ext cx="321211" cy="321211"/>
          </a:xfrm>
          <a:prstGeom prst="rect">
            <a:avLst/>
          </a:prstGeom>
        </p:spPr>
      </p:pic>
      <p:pic>
        <p:nvPicPr>
          <p:cNvPr id="55" name="Graphic 54" descr="Badge with solid fill">
            <a:extLst>
              <a:ext uri="{FF2B5EF4-FFF2-40B4-BE49-F238E27FC236}">
                <a16:creationId xmlns:a16="http://schemas.microsoft.com/office/drawing/2014/main" id="{E8EC6138-6FC5-3969-1B1E-4574ED465C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72639" y="3451000"/>
            <a:ext cx="313871" cy="313871"/>
          </a:xfrm>
          <a:prstGeom prst="rect">
            <a:avLst/>
          </a:prstGeom>
        </p:spPr>
      </p:pic>
      <p:sp>
        <p:nvSpPr>
          <p:cNvPr id="86" name="Rectangle 85">
            <a:extLst>
              <a:ext uri="{FF2B5EF4-FFF2-40B4-BE49-F238E27FC236}">
                <a16:creationId xmlns:a16="http://schemas.microsoft.com/office/drawing/2014/main" id="{CC831CD0-6C6A-E8C5-110B-5F30B9B010FA}"/>
              </a:ext>
            </a:extLst>
          </p:cNvPr>
          <p:cNvSpPr/>
          <p:nvPr/>
        </p:nvSpPr>
        <p:spPr>
          <a:xfrm>
            <a:off x="6324420" y="3312281"/>
            <a:ext cx="531456" cy="13655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381BA77-2E44-173B-5388-1C3FE16CB189}"/>
              </a:ext>
            </a:extLst>
          </p:cNvPr>
          <p:cNvSpPr/>
          <p:nvPr/>
        </p:nvSpPr>
        <p:spPr>
          <a:xfrm>
            <a:off x="6695058" y="3729031"/>
            <a:ext cx="429353" cy="135106"/>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A29FE62-87A1-9B7E-DD41-BD99C01E9646}"/>
              </a:ext>
            </a:extLst>
          </p:cNvPr>
          <p:cNvSpPr/>
          <p:nvPr/>
        </p:nvSpPr>
        <p:spPr>
          <a:xfrm>
            <a:off x="9983654" y="3098777"/>
            <a:ext cx="538389" cy="17012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A8A0BC8-69A8-90E7-A707-D8AF5460F891}"/>
              </a:ext>
            </a:extLst>
          </p:cNvPr>
          <p:cNvSpPr/>
          <p:nvPr/>
        </p:nvSpPr>
        <p:spPr>
          <a:xfrm>
            <a:off x="10085503" y="2837019"/>
            <a:ext cx="466335" cy="1647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307249A-5F46-5C8D-3A1E-20D35C7E5E8E}"/>
              </a:ext>
            </a:extLst>
          </p:cNvPr>
          <p:cNvSpPr/>
          <p:nvPr/>
        </p:nvSpPr>
        <p:spPr>
          <a:xfrm>
            <a:off x="9680787" y="2366274"/>
            <a:ext cx="476268" cy="14841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F8D8063-C7CA-A206-C478-F9174CCAEC7C}"/>
              </a:ext>
            </a:extLst>
          </p:cNvPr>
          <p:cNvSpPr/>
          <p:nvPr/>
        </p:nvSpPr>
        <p:spPr>
          <a:xfrm>
            <a:off x="6590148" y="3990494"/>
            <a:ext cx="527517" cy="148994"/>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1A513730-180C-0EC2-66F7-4D18136E6F49}"/>
              </a:ext>
            </a:extLst>
          </p:cNvPr>
          <p:cNvSpPr txBox="1"/>
          <p:nvPr/>
        </p:nvSpPr>
        <p:spPr>
          <a:xfrm>
            <a:off x="6269571" y="3276067"/>
            <a:ext cx="655954" cy="230832"/>
          </a:xfrm>
          <a:prstGeom prst="rect">
            <a:avLst/>
          </a:prstGeom>
          <a:noFill/>
        </p:spPr>
        <p:txBody>
          <a:bodyPr wrap="square" rtlCol="0">
            <a:spAutoFit/>
          </a:bodyPr>
          <a:lstStyle/>
          <a:p>
            <a:r>
              <a:rPr lang="en-US" sz="900" b="1" dirty="0"/>
              <a:t>INFECT</a:t>
            </a:r>
          </a:p>
        </p:txBody>
      </p:sp>
      <p:sp>
        <p:nvSpPr>
          <p:cNvPr id="73" name="TextBox 72">
            <a:extLst>
              <a:ext uri="{FF2B5EF4-FFF2-40B4-BE49-F238E27FC236}">
                <a16:creationId xmlns:a16="http://schemas.microsoft.com/office/drawing/2014/main" id="{9CE49E6F-D3E9-8A2C-62C0-0A8DC612A893}"/>
              </a:ext>
            </a:extLst>
          </p:cNvPr>
          <p:cNvSpPr txBox="1"/>
          <p:nvPr/>
        </p:nvSpPr>
        <p:spPr>
          <a:xfrm>
            <a:off x="6631627" y="3694615"/>
            <a:ext cx="578645" cy="230832"/>
          </a:xfrm>
          <a:prstGeom prst="rect">
            <a:avLst/>
          </a:prstGeom>
          <a:noFill/>
        </p:spPr>
        <p:txBody>
          <a:bodyPr wrap="square" rtlCol="0">
            <a:spAutoFit/>
          </a:bodyPr>
          <a:lstStyle/>
          <a:p>
            <a:r>
              <a:rPr lang="en-US" sz="900" b="1" dirty="0"/>
              <a:t>STAGE</a:t>
            </a:r>
          </a:p>
        </p:txBody>
      </p:sp>
      <p:sp>
        <p:nvSpPr>
          <p:cNvPr id="74" name="TextBox 73">
            <a:extLst>
              <a:ext uri="{FF2B5EF4-FFF2-40B4-BE49-F238E27FC236}">
                <a16:creationId xmlns:a16="http://schemas.microsoft.com/office/drawing/2014/main" id="{FFF58BA4-0126-051A-8F93-1063D0A03F67}"/>
              </a:ext>
            </a:extLst>
          </p:cNvPr>
          <p:cNvSpPr txBox="1"/>
          <p:nvPr/>
        </p:nvSpPr>
        <p:spPr>
          <a:xfrm>
            <a:off x="6510202" y="3949837"/>
            <a:ext cx="673181" cy="230832"/>
          </a:xfrm>
          <a:prstGeom prst="rect">
            <a:avLst/>
          </a:prstGeom>
          <a:noFill/>
        </p:spPr>
        <p:txBody>
          <a:bodyPr wrap="square" rtlCol="0">
            <a:spAutoFit/>
          </a:bodyPr>
          <a:lstStyle/>
          <a:p>
            <a:r>
              <a:rPr lang="en-US" sz="900" b="1" dirty="0"/>
              <a:t>ATTACK</a:t>
            </a:r>
          </a:p>
        </p:txBody>
      </p:sp>
      <p:sp>
        <p:nvSpPr>
          <p:cNvPr id="75" name="TextBox 74">
            <a:extLst>
              <a:ext uri="{FF2B5EF4-FFF2-40B4-BE49-F238E27FC236}">
                <a16:creationId xmlns:a16="http://schemas.microsoft.com/office/drawing/2014/main" id="{885F1CDF-DDE1-F811-595B-A5DE33A063B9}"/>
              </a:ext>
            </a:extLst>
          </p:cNvPr>
          <p:cNvSpPr txBox="1"/>
          <p:nvPr/>
        </p:nvSpPr>
        <p:spPr>
          <a:xfrm>
            <a:off x="9655677" y="2339522"/>
            <a:ext cx="655954" cy="230832"/>
          </a:xfrm>
          <a:prstGeom prst="rect">
            <a:avLst/>
          </a:prstGeom>
          <a:noFill/>
        </p:spPr>
        <p:txBody>
          <a:bodyPr wrap="square" rtlCol="0">
            <a:spAutoFit/>
          </a:bodyPr>
          <a:lstStyle/>
          <a:p>
            <a:r>
              <a:rPr lang="en-US" sz="900" b="1" dirty="0"/>
              <a:t>INFECT</a:t>
            </a:r>
          </a:p>
        </p:txBody>
      </p:sp>
      <p:sp>
        <p:nvSpPr>
          <p:cNvPr id="76" name="TextBox 75">
            <a:extLst>
              <a:ext uri="{FF2B5EF4-FFF2-40B4-BE49-F238E27FC236}">
                <a16:creationId xmlns:a16="http://schemas.microsoft.com/office/drawing/2014/main" id="{726645E5-BB82-956A-8F72-4DD687C38855}"/>
              </a:ext>
            </a:extLst>
          </p:cNvPr>
          <p:cNvSpPr txBox="1"/>
          <p:nvPr/>
        </p:nvSpPr>
        <p:spPr>
          <a:xfrm>
            <a:off x="10022308" y="2811550"/>
            <a:ext cx="578645" cy="230832"/>
          </a:xfrm>
          <a:prstGeom prst="rect">
            <a:avLst/>
          </a:prstGeom>
          <a:noFill/>
        </p:spPr>
        <p:txBody>
          <a:bodyPr wrap="square" rtlCol="0">
            <a:spAutoFit/>
          </a:bodyPr>
          <a:lstStyle/>
          <a:p>
            <a:r>
              <a:rPr lang="en-US" sz="900" b="1" dirty="0"/>
              <a:t>STAGE</a:t>
            </a:r>
          </a:p>
        </p:txBody>
      </p:sp>
      <p:sp>
        <p:nvSpPr>
          <p:cNvPr id="77" name="TextBox 76">
            <a:extLst>
              <a:ext uri="{FF2B5EF4-FFF2-40B4-BE49-F238E27FC236}">
                <a16:creationId xmlns:a16="http://schemas.microsoft.com/office/drawing/2014/main" id="{FAB51F24-9230-750F-C492-E2EF2FFB999B}"/>
              </a:ext>
            </a:extLst>
          </p:cNvPr>
          <p:cNvSpPr txBox="1"/>
          <p:nvPr/>
        </p:nvSpPr>
        <p:spPr>
          <a:xfrm>
            <a:off x="9901977" y="3075518"/>
            <a:ext cx="673181" cy="230832"/>
          </a:xfrm>
          <a:prstGeom prst="rect">
            <a:avLst/>
          </a:prstGeom>
          <a:noFill/>
        </p:spPr>
        <p:txBody>
          <a:bodyPr wrap="square" rtlCol="0">
            <a:spAutoFit/>
          </a:bodyPr>
          <a:lstStyle/>
          <a:p>
            <a:r>
              <a:rPr lang="en-US" sz="900" b="1" dirty="0"/>
              <a:t>ATTACK</a:t>
            </a:r>
          </a:p>
        </p:txBody>
      </p:sp>
      <p:sp>
        <p:nvSpPr>
          <p:cNvPr id="96" name="TextBox 95">
            <a:extLst>
              <a:ext uri="{FF2B5EF4-FFF2-40B4-BE49-F238E27FC236}">
                <a16:creationId xmlns:a16="http://schemas.microsoft.com/office/drawing/2014/main" id="{B5C75808-5371-9D14-8091-6B0E5802427C}"/>
              </a:ext>
            </a:extLst>
          </p:cNvPr>
          <p:cNvSpPr txBox="1"/>
          <p:nvPr/>
        </p:nvSpPr>
        <p:spPr>
          <a:xfrm>
            <a:off x="6605615" y="2957486"/>
            <a:ext cx="931334" cy="338554"/>
          </a:xfrm>
          <a:prstGeom prst="rect">
            <a:avLst/>
          </a:prstGeom>
          <a:noFill/>
        </p:spPr>
        <p:txBody>
          <a:bodyPr wrap="square" rtlCol="0">
            <a:spAutoFit/>
          </a:bodyPr>
          <a:lstStyle/>
          <a:p>
            <a:r>
              <a:rPr lang="en-US" sz="1600" b="1" dirty="0">
                <a:solidFill>
                  <a:srgbClr val="0070C0"/>
                </a:solidFill>
              </a:rPr>
              <a:t>SCADA</a:t>
            </a:r>
          </a:p>
        </p:txBody>
      </p:sp>
      <p:sp>
        <p:nvSpPr>
          <p:cNvPr id="97" name="TextBox 96">
            <a:extLst>
              <a:ext uri="{FF2B5EF4-FFF2-40B4-BE49-F238E27FC236}">
                <a16:creationId xmlns:a16="http://schemas.microsoft.com/office/drawing/2014/main" id="{0D35E408-4489-7DD7-C9E7-96C420F8E118}"/>
              </a:ext>
            </a:extLst>
          </p:cNvPr>
          <p:cNvSpPr txBox="1"/>
          <p:nvPr/>
        </p:nvSpPr>
        <p:spPr>
          <a:xfrm>
            <a:off x="10505698" y="2353066"/>
            <a:ext cx="931334" cy="338554"/>
          </a:xfrm>
          <a:prstGeom prst="rect">
            <a:avLst/>
          </a:prstGeom>
          <a:noFill/>
        </p:spPr>
        <p:txBody>
          <a:bodyPr wrap="square" rtlCol="0">
            <a:spAutoFit/>
          </a:bodyPr>
          <a:lstStyle/>
          <a:p>
            <a:r>
              <a:rPr lang="en-US" sz="1600" b="1" dirty="0">
                <a:solidFill>
                  <a:srgbClr val="0070C0"/>
                </a:solidFill>
              </a:rPr>
              <a:t>SCADA</a:t>
            </a:r>
          </a:p>
        </p:txBody>
      </p:sp>
      <p:sp>
        <p:nvSpPr>
          <p:cNvPr id="108" name="Title 2">
            <a:extLst>
              <a:ext uri="{FF2B5EF4-FFF2-40B4-BE49-F238E27FC236}">
                <a16:creationId xmlns:a16="http://schemas.microsoft.com/office/drawing/2014/main" id="{0A960106-E817-BBB7-1E00-D1FE9A974A7A}"/>
              </a:ext>
            </a:extLst>
          </p:cNvPr>
          <p:cNvSpPr txBox="1">
            <a:spLocks/>
          </p:cNvSpPr>
          <p:nvPr/>
        </p:nvSpPr>
        <p:spPr>
          <a:xfrm rot="16200000">
            <a:off x="4280981" y="3151946"/>
            <a:ext cx="1707367"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400" b="0" dirty="0">
                <a:solidFill>
                  <a:srgbClr val="FF0000"/>
                </a:solidFill>
              </a:rPr>
              <a:t>Examples</a:t>
            </a:r>
          </a:p>
        </p:txBody>
      </p:sp>
      <p:pic>
        <p:nvPicPr>
          <p:cNvPr id="7" name="Picture 6" descr="A picture containing smoke, fire, outdoor, steam&#10;&#10;Description automatically generated">
            <a:extLst>
              <a:ext uri="{FF2B5EF4-FFF2-40B4-BE49-F238E27FC236}">
                <a16:creationId xmlns:a16="http://schemas.microsoft.com/office/drawing/2014/main" id="{0909F9CE-D176-C7BC-2846-DE8A90F378E8}"/>
              </a:ext>
            </a:extLst>
          </p:cNvPr>
          <p:cNvPicPr>
            <a:picLocks noChangeAspect="1"/>
          </p:cNvPicPr>
          <p:nvPr/>
        </p:nvPicPr>
        <p:blipFill>
          <a:blip r:embed="rId14"/>
          <a:stretch>
            <a:fillRect/>
          </a:stretch>
        </p:blipFill>
        <p:spPr>
          <a:xfrm>
            <a:off x="1107460" y="4617028"/>
            <a:ext cx="3149117" cy="2020824"/>
          </a:xfrm>
          <a:prstGeom prst="rect">
            <a:avLst/>
          </a:prstGeom>
        </p:spPr>
      </p:pic>
      <p:sp>
        <p:nvSpPr>
          <p:cNvPr id="11" name="Content Placeholder 2">
            <a:extLst>
              <a:ext uri="{FF2B5EF4-FFF2-40B4-BE49-F238E27FC236}">
                <a16:creationId xmlns:a16="http://schemas.microsoft.com/office/drawing/2014/main" id="{DB1D43A8-6C9D-46B6-123C-0A25FB5E1BB3}"/>
              </a:ext>
            </a:extLst>
          </p:cNvPr>
          <p:cNvSpPr>
            <a:spLocks noGrp="1"/>
          </p:cNvSpPr>
          <p:nvPr>
            <p:ph sz="half" idx="1"/>
          </p:nvPr>
        </p:nvSpPr>
        <p:spPr>
          <a:xfrm>
            <a:off x="311997" y="1679430"/>
            <a:ext cx="4347478" cy="2751889"/>
          </a:xfrm>
          <a:ln>
            <a:solidFill>
              <a:schemeClr val="tx1"/>
            </a:solidFill>
          </a:ln>
        </p:spPr>
        <p:txBody>
          <a:bodyPr>
            <a:noAutofit/>
          </a:bodyPr>
          <a:lstStyle/>
          <a:p>
            <a:pPr marL="0" indent="0" algn="ctr">
              <a:buNone/>
            </a:pPr>
            <a:r>
              <a:rPr lang="en-US" sz="1800" b="1" dirty="0"/>
              <a:t>PAST MALWARE ATTACKS </a:t>
            </a:r>
          </a:p>
          <a:p>
            <a:pPr marL="0" indent="0" algn="ctr">
              <a:buNone/>
            </a:pPr>
            <a:r>
              <a:rPr lang="en-US" sz="1800" b="1" dirty="0">
                <a:solidFill>
                  <a:srgbClr val="FF0000"/>
                </a:solidFill>
              </a:rPr>
              <a:t>(LAUNCHED VIA THE SCADA HOST)</a:t>
            </a:r>
          </a:p>
          <a:p>
            <a:r>
              <a:rPr lang="en-US" sz="1800" b="1" dirty="0"/>
              <a:t>2010 Stuxnet: </a:t>
            </a:r>
            <a:r>
              <a:rPr lang="en-US" sz="1800" dirty="0"/>
              <a:t>Iran centrifuge system</a:t>
            </a:r>
          </a:p>
          <a:p>
            <a:r>
              <a:rPr lang="en-US" sz="1800" b="1" dirty="0"/>
              <a:t>2014 Havex </a:t>
            </a:r>
            <a:r>
              <a:rPr lang="en-US" sz="1800" dirty="0"/>
              <a:t>(various organizations)</a:t>
            </a:r>
          </a:p>
          <a:p>
            <a:r>
              <a:rPr lang="en-US" sz="1800" b="1" dirty="0"/>
              <a:t>2016/2022 Industroyer: </a:t>
            </a:r>
            <a:r>
              <a:rPr lang="en-US" sz="1800" dirty="0"/>
              <a:t>Ukrainian Power</a:t>
            </a:r>
          </a:p>
          <a:p>
            <a:r>
              <a:rPr lang="en-US" sz="1800" b="1" dirty="0"/>
              <a:t>2021 Oldsmar: </a:t>
            </a:r>
            <a:r>
              <a:rPr lang="en-US" sz="1800" dirty="0"/>
              <a:t>Water Treatment Plant</a:t>
            </a:r>
          </a:p>
          <a:p>
            <a:r>
              <a:rPr lang="en-US" sz="1800" b="1" dirty="0"/>
              <a:t>2021 Colonial Attack: </a:t>
            </a:r>
            <a:r>
              <a:rPr lang="en-US" sz="1800" dirty="0"/>
              <a:t>Oil and gas Pipeline</a:t>
            </a:r>
          </a:p>
        </p:txBody>
      </p:sp>
      <p:sp>
        <p:nvSpPr>
          <p:cNvPr id="14" name="Title 1">
            <a:extLst>
              <a:ext uri="{FF2B5EF4-FFF2-40B4-BE49-F238E27FC236}">
                <a16:creationId xmlns:a16="http://schemas.microsoft.com/office/drawing/2014/main" id="{3D93F090-3AFF-2E66-410A-A9E6139ECE88}"/>
              </a:ext>
            </a:extLst>
          </p:cNvPr>
          <p:cNvSpPr txBox="1">
            <a:spLocks/>
          </p:cNvSpPr>
          <p:nvPr/>
        </p:nvSpPr>
        <p:spPr>
          <a:xfrm>
            <a:off x="-78759" y="718129"/>
            <a:ext cx="8495395" cy="7436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a:latin typeface="+mn-lt"/>
              </a:rPr>
              <a:t>INFECT SCADA -&gt; STAGE PAYLOAD -&gt; ATTACK PROCESSES</a:t>
            </a:r>
          </a:p>
        </p:txBody>
      </p:sp>
    </p:spTree>
    <p:extLst>
      <p:ext uri="{BB962C8B-B14F-4D97-AF65-F5344CB8AC3E}">
        <p14:creationId xmlns:p14="http://schemas.microsoft.com/office/powerpoint/2010/main" val="243551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2473268" y="175756"/>
            <a:ext cx="6785832" cy="801096"/>
          </a:xfrm>
        </p:spPr>
        <p:txBody>
          <a:bodyPr>
            <a:normAutofit/>
          </a:bodyPr>
          <a:lstStyle/>
          <a:p>
            <a:r>
              <a:rPr lang="en-US" sz="3600" b="1" dirty="0"/>
              <a:t>Summary of our work (SCAWATCH)</a:t>
            </a:r>
          </a:p>
        </p:txBody>
      </p:sp>
      <p:sp>
        <p:nvSpPr>
          <p:cNvPr id="12" name="TextBox 11">
            <a:extLst>
              <a:ext uri="{FF2B5EF4-FFF2-40B4-BE49-F238E27FC236}">
                <a16:creationId xmlns:a16="http://schemas.microsoft.com/office/drawing/2014/main" id="{8BB4AB1A-C44C-B75C-A11B-422616256609}"/>
              </a:ext>
            </a:extLst>
          </p:cNvPr>
          <p:cNvSpPr txBox="1"/>
          <p:nvPr/>
        </p:nvSpPr>
        <p:spPr>
          <a:xfrm>
            <a:off x="3824220" y="1267691"/>
            <a:ext cx="7939480" cy="5078313"/>
          </a:xfrm>
          <a:prstGeom prst="rect">
            <a:avLst/>
          </a:prstGeom>
          <a:noFill/>
        </p:spPr>
        <p:txBody>
          <a:bodyPr wrap="square" rtlCol="0">
            <a:spAutoFit/>
          </a:bodyPr>
          <a:lstStyle/>
          <a:p>
            <a:pPr marL="285750" indent="-285750">
              <a:buFont typeface="Arial" panose="020B0604020202020204" pitchFamily="34" charset="0"/>
              <a:buChar char="•"/>
            </a:pPr>
            <a:r>
              <a:rPr lang="en-US" dirty="0"/>
              <a:t>SCAWATCH is a </a:t>
            </a:r>
            <a:r>
              <a:rPr lang="en-US" b="1" dirty="0"/>
              <a:t>passive alerting system</a:t>
            </a:r>
            <a:r>
              <a:rPr lang="en-US" dirty="0"/>
              <a:t> to alert ICS operators of suspicious malware activities in SCADA host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We are collaborating with industry partners, </a:t>
            </a:r>
            <a:r>
              <a:rPr lang="en-US" b="1" dirty="0">
                <a:solidFill>
                  <a:srgbClr val="0070C0"/>
                </a:solidFill>
              </a:rPr>
              <a:t>Meptagon and RAD, </a:t>
            </a:r>
            <a:r>
              <a:rPr lang="en-US" dirty="0"/>
              <a:t>to integrate SCAWATCH to deploy in practical ICS/SCADA networks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SCAWATCH detects attacks in SCADA via (1) statistical violations of process-control executions and (2) suspicious manipulation of SCADA physical-control resources (e.g., COM ports, PLC interfaces)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SCAWATCH then correlates detected SCADA attacks with anomalies in running processes via a ML neural network framework.</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Tested on experimental data. Details and technical paper can be found in </a:t>
            </a:r>
            <a:r>
              <a:rPr lang="en-US" dirty="0">
                <a:solidFill>
                  <a:srgbClr val="0070C0"/>
                </a:solidFill>
                <a:cs typeface="Courier New" panose="02070309020205020404" pitchFamily="49" charset="0"/>
                <a:hlinkClick r:id="rId2"/>
              </a:rPr>
              <a:t>https://github.com/lordmoses/SCAWATCH</a:t>
            </a:r>
            <a:r>
              <a:rPr lang="en-US" dirty="0">
                <a:solidFill>
                  <a:srgbClr val="0070C0"/>
                </a:solidFill>
                <a:cs typeface="Courier New" panose="02070309020205020404" pitchFamily="49" charset="0"/>
              </a:rPr>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Next Steps: To test SCAWATCH on real-world (</a:t>
            </a:r>
            <a:r>
              <a:rPr lang="en-US" dirty="0" err="1"/>
              <a:t>SCADA+process</a:t>
            </a:r>
            <a:r>
              <a:rPr lang="en-US" dirty="0"/>
              <a:t>) data from our industry partners. (In progress)</a:t>
            </a:r>
          </a:p>
        </p:txBody>
      </p:sp>
      <p:pic>
        <p:nvPicPr>
          <p:cNvPr id="14" name="Picture 13" descr="Diagram&#10;&#10;Description automatically generated">
            <a:extLst>
              <a:ext uri="{FF2B5EF4-FFF2-40B4-BE49-F238E27FC236}">
                <a16:creationId xmlns:a16="http://schemas.microsoft.com/office/drawing/2014/main" id="{EB08D48B-AD4B-CA7A-E69D-90481CF37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333" y="1078099"/>
            <a:ext cx="3179887" cy="5377270"/>
          </a:xfrm>
          <a:prstGeom prst="rect">
            <a:avLst/>
          </a:prstGeom>
        </p:spPr>
      </p:pic>
    </p:spTree>
    <p:extLst>
      <p:ext uri="{BB962C8B-B14F-4D97-AF65-F5344CB8AC3E}">
        <p14:creationId xmlns:p14="http://schemas.microsoft.com/office/powerpoint/2010/main" val="6230892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1800942"/>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53" y="2393233"/>
            <a:ext cx="969432" cy="837798"/>
          </a:xfrm>
          <a:prstGeom prst="rect">
            <a:avLst/>
          </a:prstGeom>
        </p:spPr>
      </p:pic>
      <p:sp>
        <p:nvSpPr>
          <p:cNvPr id="83" name="TextBox 82">
            <a:extLst>
              <a:ext uri="{FF2B5EF4-FFF2-40B4-BE49-F238E27FC236}">
                <a16:creationId xmlns:a16="http://schemas.microsoft.com/office/drawing/2014/main" id="{38AB3CFB-997F-613C-35E0-21CCC7107AEF}"/>
              </a:ext>
            </a:extLst>
          </p:cNvPr>
          <p:cNvSpPr txBox="1"/>
          <p:nvPr/>
        </p:nvSpPr>
        <p:spPr>
          <a:xfrm>
            <a:off x="7104786" y="1896083"/>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1850733"/>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2786" y="641051"/>
            <a:ext cx="530445" cy="530445"/>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930" y="718514"/>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775809" y="898646"/>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1297766" y="746712"/>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1628699"/>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2730288"/>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698" y="2236964"/>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46" y="1632556"/>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556" y="1960898"/>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098114"/>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1879773"/>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098114"/>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2576725"/>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9797" y="2124826"/>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18"/>
          <a:srcRect l="9029" r="8437"/>
          <a:stretch/>
        </p:blipFill>
        <p:spPr>
          <a:xfrm>
            <a:off x="3109611" y="1387672"/>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19"/>
          <a:stretch>
            <a:fillRect/>
          </a:stretch>
        </p:blipFill>
        <p:spPr>
          <a:xfrm>
            <a:off x="9942145" y="1110386"/>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1095556"/>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0"/>
          <a:srcRect l="5072" t="4220" r="5451" b="4430"/>
          <a:stretch/>
        </p:blipFill>
        <p:spPr>
          <a:xfrm>
            <a:off x="8544145" y="1612941"/>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11260" y="1303176"/>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32876" y="2351728"/>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293119"/>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1428316"/>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5"/>
          <a:srcRect r="70350" b="75879"/>
          <a:stretch/>
        </p:blipFill>
        <p:spPr>
          <a:xfrm>
            <a:off x="5265785" y="1794080"/>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13" t="38052" r="36036" b="28786"/>
          <a:stretch/>
        </p:blipFill>
        <p:spPr bwMode="auto">
          <a:xfrm>
            <a:off x="2962241" y="2667846"/>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1135876"/>
            <a:ext cx="5309183" cy="2339533"/>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12273" y="2038209"/>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70311" y="2039110"/>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141147"/>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269923"/>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17628" y="1623017"/>
            <a:ext cx="733993" cy="51813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250608">
            <a:off x="4574534" y="1662442"/>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35615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7632" y="2185055"/>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176359"/>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1576707"/>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311748"/>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1587150"/>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2817358"/>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9168404" y="2968166"/>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33">
            <a:extLst>
              <a:ext uri="{28A0092B-C50C-407E-A947-70E740481C1C}">
                <a14:useLocalDpi xmlns:a14="http://schemas.microsoft.com/office/drawing/2010/main" val="0"/>
              </a:ext>
            </a:extLst>
          </a:blip>
          <a:srcRect r="60281" b="52124"/>
          <a:stretch/>
        </p:blipFill>
        <p:spPr>
          <a:xfrm>
            <a:off x="221174" y="3993216"/>
            <a:ext cx="3301841" cy="2244803"/>
          </a:xfrm>
          <a:prstGeom prst="rect">
            <a:avLst/>
          </a:prstGeom>
        </p:spPr>
      </p:pic>
      <p:cxnSp>
        <p:nvCxnSpPr>
          <p:cNvPr id="9" name="Straight Arrow Connector 8">
            <a:extLst>
              <a:ext uri="{FF2B5EF4-FFF2-40B4-BE49-F238E27FC236}">
                <a16:creationId xmlns:a16="http://schemas.microsoft.com/office/drawing/2014/main" id="{46A33B05-E05E-2FCF-5C96-0A7EC5C39F2A}"/>
              </a:ext>
            </a:extLst>
          </p:cNvPr>
          <p:cNvCxnSpPr>
            <a:cxnSpLocks/>
          </p:cNvCxnSpPr>
          <p:nvPr/>
        </p:nvCxnSpPr>
        <p:spPr>
          <a:xfrm flipH="1">
            <a:off x="3011931" y="2477785"/>
            <a:ext cx="2571503" cy="1439903"/>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imeline&#10;&#10;Description automatically generated">
            <a:extLst>
              <a:ext uri="{FF2B5EF4-FFF2-40B4-BE49-F238E27FC236}">
                <a16:creationId xmlns:a16="http://schemas.microsoft.com/office/drawing/2014/main" id="{4783E14F-BCCE-639F-55B2-C315CA9ED5BB}"/>
              </a:ext>
            </a:extLst>
          </p:cNvPr>
          <p:cNvPicPr>
            <a:picLocks noChangeAspect="1"/>
          </p:cNvPicPr>
          <p:nvPr/>
        </p:nvPicPr>
        <p:blipFill rotWithShape="1">
          <a:blip r:embed="rId34">
            <a:extLst>
              <a:ext uri="{28A0092B-C50C-407E-A947-70E740481C1C}">
                <a14:useLocalDpi xmlns:a14="http://schemas.microsoft.com/office/drawing/2010/main" val="0"/>
              </a:ext>
            </a:extLst>
          </a:blip>
          <a:srcRect l="10990" t="37434" r="75110" b="30820"/>
          <a:stretch/>
        </p:blipFill>
        <p:spPr>
          <a:xfrm>
            <a:off x="4223661" y="4102354"/>
            <a:ext cx="1808064" cy="2309239"/>
          </a:xfrm>
          <a:prstGeom prst="rect">
            <a:avLst/>
          </a:prstGeom>
        </p:spPr>
      </p:pic>
      <p:cxnSp>
        <p:nvCxnSpPr>
          <p:cNvPr id="8" name="Straight Connector 7">
            <a:extLst>
              <a:ext uri="{FF2B5EF4-FFF2-40B4-BE49-F238E27FC236}">
                <a16:creationId xmlns:a16="http://schemas.microsoft.com/office/drawing/2014/main" id="{36DE863A-4F91-4D6C-729E-79BF0A9A6BC0}"/>
              </a:ext>
            </a:extLst>
          </p:cNvPr>
          <p:cNvCxnSpPr>
            <a:cxnSpLocks/>
          </p:cNvCxnSpPr>
          <p:nvPr/>
        </p:nvCxnSpPr>
        <p:spPr>
          <a:xfrm flipV="1">
            <a:off x="3523015" y="4120241"/>
            <a:ext cx="773509" cy="1781456"/>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92E0AD-8EF2-9F85-DBAD-2791F69C8F0B}"/>
              </a:ext>
            </a:extLst>
          </p:cNvPr>
          <p:cNvCxnSpPr>
            <a:cxnSpLocks/>
          </p:cNvCxnSpPr>
          <p:nvPr/>
        </p:nvCxnSpPr>
        <p:spPr>
          <a:xfrm>
            <a:off x="3516308" y="5943631"/>
            <a:ext cx="780216" cy="455324"/>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imeline&#10;&#10;Description automatically generated">
            <a:extLst>
              <a:ext uri="{FF2B5EF4-FFF2-40B4-BE49-F238E27FC236}">
                <a16:creationId xmlns:a16="http://schemas.microsoft.com/office/drawing/2014/main" id="{4E97E738-CBB7-2701-7722-4F9CD6B47519}"/>
              </a:ext>
            </a:extLst>
          </p:cNvPr>
          <p:cNvPicPr>
            <a:picLocks noChangeAspect="1"/>
          </p:cNvPicPr>
          <p:nvPr/>
        </p:nvPicPr>
        <p:blipFill rotWithShape="1">
          <a:blip r:embed="rId34">
            <a:extLst>
              <a:ext uri="{28A0092B-C50C-407E-A947-70E740481C1C}">
                <a14:useLocalDpi xmlns:a14="http://schemas.microsoft.com/office/drawing/2010/main" val="0"/>
              </a:ext>
            </a:extLst>
          </a:blip>
          <a:srcRect l="33262" t="37434" r="49387" b="30820"/>
          <a:stretch/>
        </p:blipFill>
        <p:spPr>
          <a:xfrm>
            <a:off x="6031725" y="4102354"/>
            <a:ext cx="2256832" cy="2309239"/>
          </a:xfrm>
          <a:prstGeom prst="rect">
            <a:avLst/>
          </a:prstGeom>
        </p:spPr>
      </p:pic>
      <p:sp>
        <p:nvSpPr>
          <p:cNvPr id="24" name="TextBox 23">
            <a:extLst>
              <a:ext uri="{FF2B5EF4-FFF2-40B4-BE49-F238E27FC236}">
                <a16:creationId xmlns:a16="http://schemas.microsoft.com/office/drawing/2014/main" id="{05151D4D-658E-9E8C-5273-0B20EF024859}"/>
              </a:ext>
            </a:extLst>
          </p:cNvPr>
          <p:cNvSpPr txBox="1"/>
          <p:nvPr/>
        </p:nvSpPr>
        <p:spPr>
          <a:xfrm>
            <a:off x="2094167" y="4882682"/>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6" name="TextBox 25">
            <a:extLst>
              <a:ext uri="{FF2B5EF4-FFF2-40B4-BE49-F238E27FC236}">
                <a16:creationId xmlns:a16="http://schemas.microsoft.com/office/drawing/2014/main" id="{1FCAEC19-FCB6-46C3-A7B5-10E995591BEC}"/>
              </a:ext>
            </a:extLst>
          </p:cNvPr>
          <p:cNvSpPr txBox="1"/>
          <p:nvPr/>
        </p:nvSpPr>
        <p:spPr>
          <a:xfrm>
            <a:off x="2092933" y="5021181"/>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7" name="TextBox 26">
            <a:extLst>
              <a:ext uri="{FF2B5EF4-FFF2-40B4-BE49-F238E27FC236}">
                <a16:creationId xmlns:a16="http://schemas.microsoft.com/office/drawing/2014/main" id="{CFC72E0A-1B0B-B4C1-4DA5-940635B05C83}"/>
              </a:ext>
            </a:extLst>
          </p:cNvPr>
          <p:cNvSpPr txBox="1"/>
          <p:nvPr/>
        </p:nvSpPr>
        <p:spPr>
          <a:xfrm>
            <a:off x="2092933" y="5163974"/>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8" name="TextBox 27">
            <a:extLst>
              <a:ext uri="{FF2B5EF4-FFF2-40B4-BE49-F238E27FC236}">
                <a16:creationId xmlns:a16="http://schemas.microsoft.com/office/drawing/2014/main" id="{3AB63130-216D-35D5-DD2D-0C093794E2A4}"/>
              </a:ext>
            </a:extLst>
          </p:cNvPr>
          <p:cNvSpPr txBox="1"/>
          <p:nvPr/>
        </p:nvSpPr>
        <p:spPr>
          <a:xfrm>
            <a:off x="2092933" y="5298179"/>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9" name="TextBox 28">
            <a:extLst>
              <a:ext uri="{FF2B5EF4-FFF2-40B4-BE49-F238E27FC236}">
                <a16:creationId xmlns:a16="http://schemas.microsoft.com/office/drawing/2014/main" id="{B0F9B74F-7FBD-B1A6-82A2-66A8AD093A3F}"/>
              </a:ext>
            </a:extLst>
          </p:cNvPr>
          <p:cNvSpPr txBox="1"/>
          <p:nvPr/>
        </p:nvSpPr>
        <p:spPr>
          <a:xfrm>
            <a:off x="2080851" y="5707271"/>
            <a:ext cx="742689"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Write</a:t>
            </a:r>
          </a:p>
        </p:txBody>
      </p:sp>
      <p:sp>
        <p:nvSpPr>
          <p:cNvPr id="3" name="Title 1">
            <a:extLst>
              <a:ext uri="{FF2B5EF4-FFF2-40B4-BE49-F238E27FC236}">
                <a16:creationId xmlns:a16="http://schemas.microsoft.com/office/drawing/2014/main" id="{6201F0B7-C965-19ED-7465-F07FBB8E51C7}"/>
              </a:ext>
            </a:extLst>
          </p:cNvPr>
          <p:cNvSpPr txBox="1">
            <a:spLocks/>
          </p:cNvSpPr>
          <p:nvPr/>
        </p:nvSpPr>
        <p:spPr>
          <a:xfrm>
            <a:off x="8423389" y="3719031"/>
            <a:ext cx="3619649" cy="2019957"/>
          </a:xfrm>
          <a:prstGeom prst="rect">
            <a:avLst/>
          </a:prstGeom>
          <a:ln>
            <a:solidFill>
              <a:srgbClr val="00B05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u="sng" dirty="0">
                <a:latin typeface="+mn-lt"/>
              </a:rPr>
              <a:t>Key point:</a:t>
            </a:r>
            <a:r>
              <a:rPr lang="en-US" sz="1600" b="1" dirty="0">
                <a:latin typeface="+mn-lt"/>
              </a:rPr>
              <a:t> </a:t>
            </a:r>
            <a:r>
              <a:rPr lang="en-US" sz="1600" dirty="0">
                <a:latin typeface="+mn-lt"/>
              </a:rPr>
              <a:t>We analyze what system activity (execution) led to the control commands</a:t>
            </a:r>
          </a:p>
          <a:p>
            <a:pPr marL="285750" indent="-285750">
              <a:buFont typeface="Arial" panose="020B0604020202020204" pitchFamily="34" charset="0"/>
              <a:buChar char="•"/>
            </a:pPr>
            <a:r>
              <a:rPr lang="en-US" sz="1600" dirty="0">
                <a:solidFill>
                  <a:srgbClr val="0070C0"/>
                </a:solidFill>
              </a:rPr>
              <a:t>If control commands are generated via attacker’s injected code, it will be anomalous to the legitimate semantics used to generate the commands</a:t>
            </a:r>
          </a:p>
        </p:txBody>
      </p:sp>
      <p:sp>
        <p:nvSpPr>
          <p:cNvPr id="11" name="Title 1">
            <a:extLst>
              <a:ext uri="{FF2B5EF4-FFF2-40B4-BE49-F238E27FC236}">
                <a16:creationId xmlns:a16="http://schemas.microsoft.com/office/drawing/2014/main" id="{EA7EE80B-194A-7BD8-39FC-EDA21C8FB4DA}"/>
              </a:ext>
            </a:extLst>
          </p:cNvPr>
          <p:cNvSpPr txBox="1">
            <a:spLocks/>
          </p:cNvSpPr>
          <p:nvPr/>
        </p:nvSpPr>
        <p:spPr>
          <a:xfrm>
            <a:off x="750793" y="-103508"/>
            <a:ext cx="11685789" cy="80109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a:t>Detecting Malware (Code Execution) in ICS/SCADA Hosts </a:t>
            </a:r>
            <a:endParaRPr lang="en-US" sz="3600" b="1" dirty="0"/>
          </a:p>
        </p:txBody>
      </p:sp>
    </p:spTree>
    <p:extLst>
      <p:ext uri="{BB962C8B-B14F-4D97-AF65-F5344CB8AC3E}">
        <p14:creationId xmlns:p14="http://schemas.microsoft.com/office/powerpoint/2010/main" val="513595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
            <a:extLst>
              <a:ext uri="{FF2B5EF4-FFF2-40B4-BE49-F238E27FC236}">
                <a16:creationId xmlns:a16="http://schemas.microsoft.com/office/drawing/2014/main" id="{5703F2C5-0B4F-5555-DDE3-3114CC9164F6}"/>
              </a:ext>
            </a:extLst>
          </p:cNvPr>
          <p:cNvSpPr txBox="1">
            <a:spLocks/>
          </p:cNvSpPr>
          <p:nvPr/>
        </p:nvSpPr>
        <p:spPr>
          <a:xfrm>
            <a:off x="779318" y="-24442"/>
            <a:ext cx="10074832" cy="8443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rgbClr val="2C393E"/>
                </a:solidFill>
                <a:latin typeface="+mn-lt"/>
              </a:rPr>
              <a:t>Statistical Analysis of Physical-bound SCADA Execution</a:t>
            </a:r>
          </a:p>
        </p:txBody>
      </p:sp>
      <p:sp>
        <p:nvSpPr>
          <p:cNvPr id="17" name="Title 2">
            <a:extLst>
              <a:ext uri="{FF2B5EF4-FFF2-40B4-BE49-F238E27FC236}">
                <a16:creationId xmlns:a16="http://schemas.microsoft.com/office/drawing/2014/main" id="{545443C1-83A8-83B5-A132-800EB6782419}"/>
              </a:ext>
            </a:extLst>
          </p:cNvPr>
          <p:cNvSpPr txBox="1">
            <a:spLocks/>
          </p:cNvSpPr>
          <p:nvPr/>
        </p:nvSpPr>
        <p:spPr>
          <a:xfrm>
            <a:off x="1661140" y="709593"/>
            <a:ext cx="8601722" cy="5761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2C393E"/>
                </a:solidFill>
                <a:latin typeface="+mn-lt"/>
              </a:rPr>
              <a:t>Algorithmic Formulation for Frequency and Temporal Dependencies</a:t>
            </a:r>
          </a:p>
        </p:txBody>
      </p:sp>
      <p:sp>
        <p:nvSpPr>
          <p:cNvPr id="19" name="Title 2">
            <a:extLst>
              <a:ext uri="{FF2B5EF4-FFF2-40B4-BE49-F238E27FC236}">
                <a16:creationId xmlns:a16="http://schemas.microsoft.com/office/drawing/2014/main" id="{68B8EA03-FFE3-A8DC-4958-184A94A91D6E}"/>
              </a:ext>
            </a:extLst>
          </p:cNvPr>
          <p:cNvSpPr txBox="1">
            <a:spLocks/>
          </p:cNvSpPr>
          <p:nvPr/>
        </p:nvSpPr>
        <p:spPr>
          <a:xfrm>
            <a:off x="3658138" y="1151999"/>
            <a:ext cx="324903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dirty="0">
                <a:latin typeface="+mn-lt"/>
              </a:rPr>
              <a:t>Control Command Dependency</a:t>
            </a:r>
          </a:p>
        </p:txBody>
      </p:sp>
      <p:pic>
        <p:nvPicPr>
          <p:cNvPr id="20" name="Picture 19">
            <a:extLst>
              <a:ext uri="{FF2B5EF4-FFF2-40B4-BE49-F238E27FC236}">
                <a16:creationId xmlns:a16="http://schemas.microsoft.com/office/drawing/2014/main" id="{FD055B28-9C98-1FDD-E411-81884FD471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710" y="2022821"/>
            <a:ext cx="4696579" cy="233519"/>
          </a:xfrm>
          <a:prstGeom prst="rect">
            <a:avLst/>
          </a:prstGeom>
        </p:spPr>
      </p:pic>
      <p:pic>
        <p:nvPicPr>
          <p:cNvPr id="21" name="Picture 20">
            <a:extLst>
              <a:ext uri="{FF2B5EF4-FFF2-40B4-BE49-F238E27FC236}">
                <a16:creationId xmlns:a16="http://schemas.microsoft.com/office/drawing/2014/main" id="{5AAB4688-51E9-D614-9D2A-B9AA16620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7071" y="1665628"/>
            <a:ext cx="4370455" cy="233519"/>
          </a:xfrm>
          <a:prstGeom prst="rect">
            <a:avLst/>
          </a:prstGeom>
        </p:spPr>
      </p:pic>
      <p:pic>
        <p:nvPicPr>
          <p:cNvPr id="41" name="Picture 40">
            <a:extLst>
              <a:ext uri="{FF2B5EF4-FFF2-40B4-BE49-F238E27FC236}">
                <a16:creationId xmlns:a16="http://schemas.microsoft.com/office/drawing/2014/main" id="{643A48F5-C314-7C3A-71BB-730D24D9DEF2}"/>
              </a:ext>
            </a:extLst>
          </p:cNvPr>
          <p:cNvPicPr>
            <a:picLocks noChangeAspect="1"/>
          </p:cNvPicPr>
          <p:nvPr/>
        </p:nvPicPr>
        <p:blipFill rotWithShape="1">
          <a:blip r:embed="rId4">
            <a:extLst>
              <a:ext uri="{28A0092B-C50C-407E-A947-70E740481C1C}">
                <a14:useLocalDpi xmlns:a14="http://schemas.microsoft.com/office/drawing/2010/main" val="0"/>
              </a:ext>
            </a:extLst>
          </a:blip>
          <a:srcRect t="-1" r="19518" b="3687"/>
          <a:stretch/>
        </p:blipFill>
        <p:spPr>
          <a:xfrm>
            <a:off x="7209860" y="3007731"/>
            <a:ext cx="3813402" cy="227085"/>
          </a:xfrm>
          <a:prstGeom prst="rect">
            <a:avLst/>
          </a:prstGeom>
        </p:spPr>
      </p:pic>
      <p:pic>
        <p:nvPicPr>
          <p:cNvPr id="42" name="Picture 41">
            <a:extLst>
              <a:ext uri="{FF2B5EF4-FFF2-40B4-BE49-F238E27FC236}">
                <a16:creationId xmlns:a16="http://schemas.microsoft.com/office/drawing/2014/main" id="{3B528707-EFAC-2741-1298-375B2764B875}"/>
              </a:ext>
            </a:extLst>
          </p:cNvPr>
          <p:cNvPicPr>
            <a:picLocks noChangeAspect="1"/>
          </p:cNvPicPr>
          <p:nvPr/>
        </p:nvPicPr>
        <p:blipFill rotWithShape="1">
          <a:blip r:embed="rId5">
            <a:extLst>
              <a:ext uri="{28A0092B-C50C-407E-A947-70E740481C1C}">
                <a14:useLocalDpi xmlns:a14="http://schemas.microsoft.com/office/drawing/2010/main" val="0"/>
              </a:ext>
            </a:extLst>
          </a:blip>
          <a:srcRect t="-1" r="6533" b="-8127"/>
          <a:stretch/>
        </p:blipFill>
        <p:spPr>
          <a:xfrm>
            <a:off x="1327300" y="3130525"/>
            <a:ext cx="4840819" cy="212463"/>
          </a:xfrm>
          <a:prstGeom prst="rect">
            <a:avLst/>
          </a:prstGeom>
        </p:spPr>
      </p:pic>
      <p:pic>
        <p:nvPicPr>
          <p:cNvPr id="43" name="Picture 42">
            <a:extLst>
              <a:ext uri="{FF2B5EF4-FFF2-40B4-BE49-F238E27FC236}">
                <a16:creationId xmlns:a16="http://schemas.microsoft.com/office/drawing/2014/main" id="{9209F2CF-FE00-86B7-CCF5-A7B49157959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51416" y="4681788"/>
            <a:ext cx="2483416" cy="247845"/>
          </a:xfrm>
          <a:prstGeom prst="rect">
            <a:avLst/>
          </a:prstGeom>
        </p:spPr>
      </p:pic>
      <p:pic>
        <p:nvPicPr>
          <p:cNvPr id="55" name="Picture 54" descr="Text&#10;&#10;Description automatically generated with medium confidence">
            <a:extLst>
              <a:ext uri="{FF2B5EF4-FFF2-40B4-BE49-F238E27FC236}">
                <a16:creationId xmlns:a16="http://schemas.microsoft.com/office/drawing/2014/main" id="{1FC618A8-40B1-06C1-0E3C-17FDDDDBB373}"/>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02686" y="3501158"/>
            <a:ext cx="3335240" cy="502600"/>
          </a:xfrm>
          <a:prstGeom prst="rect">
            <a:avLst/>
          </a:prstGeom>
        </p:spPr>
      </p:pic>
      <p:pic>
        <p:nvPicPr>
          <p:cNvPr id="57" name="Picture 56" descr="Text&#10;&#10;Description automatically generated">
            <a:extLst>
              <a:ext uri="{FF2B5EF4-FFF2-40B4-BE49-F238E27FC236}">
                <a16:creationId xmlns:a16="http://schemas.microsoft.com/office/drawing/2014/main" id="{F84F2058-9801-52FB-77E8-A6D9CEB509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26774" y="3283827"/>
            <a:ext cx="2606895" cy="500015"/>
          </a:xfrm>
          <a:prstGeom prst="rect">
            <a:avLst/>
          </a:prstGeom>
        </p:spPr>
      </p:pic>
      <p:pic>
        <p:nvPicPr>
          <p:cNvPr id="58" name="Picture 57" descr="A picture containing text&#10;&#10;Description automatically generated">
            <a:extLst>
              <a:ext uri="{FF2B5EF4-FFF2-40B4-BE49-F238E27FC236}">
                <a16:creationId xmlns:a16="http://schemas.microsoft.com/office/drawing/2014/main" id="{DC2E0711-A7A2-4389-3585-FA14883AE5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951416" y="4977918"/>
            <a:ext cx="2211186" cy="550340"/>
          </a:xfrm>
          <a:prstGeom prst="rect">
            <a:avLst/>
          </a:prstGeom>
        </p:spPr>
      </p:pic>
      <p:sp>
        <p:nvSpPr>
          <p:cNvPr id="60" name="Title 2">
            <a:extLst>
              <a:ext uri="{FF2B5EF4-FFF2-40B4-BE49-F238E27FC236}">
                <a16:creationId xmlns:a16="http://schemas.microsoft.com/office/drawing/2014/main" id="{34B82190-4B83-F3C1-242D-6404E5B71AE9}"/>
              </a:ext>
            </a:extLst>
          </p:cNvPr>
          <p:cNvSpPr txBox="1">
            <a:spLocks/>
          </p:cNvSpPr>
          <p:nvPr/>
        </p:nvSpPr>
        <p:spPr>
          <a:xfrm>
            <a:off x="1181054" y="2534394"/>
            <a:ext cx="2180069"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Time-Interval</a:t>
            </a:r>
          </a:p>
        </p:txBody>
      </p:sp>
      <p:sp>
        <p:nvSpPr>
          <p:cNvPr id="61" name="Title 2">
            <a:extLst>
              <a:ext uri="{FF2B5EF4-FFF2-40B4-BE49-F238E27FC236}">
                <a16:creationId xmlns:a16="http://schemas.microsoft.com/office/drawing/2014/main" id="{9640D416-A856-2738-1207-8B8AB3F691DE}"/>
              </a:ext>
            </a:extLst>
          </p:cNvPr>
          <p:cNvSpPr txBox="1">
            <a:spLocks/>
          </p:cNvSpPr>
          <p:nvPr/>
        </p:nvSpPr>
        <p:spPr>
          <a:xfrm>
            <a:off x="7162602" y="2532315"/>
            <a:ext cx="303915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Burst-Interval</a:t>
            </a:r>
          </a:p>
        </p:txBody>
      </p:sp>
      <p:sp>
        <p:nvSpPr>
          <p:cNvPr id="62" name="Title 2">
            <a:extLst>
              <a:ext uri="{FF2B5EF4-FFF2-40B4-BE49-F238E27FC236}">
                <a16:creationId xmlns:a16="http://schemas.microsoft.com/office/drawing/2014/main" id="{E8435E5D-CE10-B500-1FF9-4CCDB5318298}"/>
              </a:ext>
            </a:extLst>
          </p:cNvPr>
          <p:cNvSpPr txBox="1">
            <a:spLocks/>
          </p:cNvSpPr>
          <p:nvPr/>
        </p:nvSpPr>
        <p:spPr>
          <a:xfrm>
            <a:off x="4887244" y="4184495"/>
            <a:ext cx="2211186"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Frequency</a:t>
            </a:r>
          </a:p>
        </p:txBody>
      </p:sp>
      <p:sp>
        <p:nvSpPr>
          <p:cNvPr id="63" name="Rectangle 62">
            <a:extLst>
              <a:ext uri="{FF2B5EF4-FFF2-40B4-BE49-F238E27FC236}">
                <a16:creationId xmlns:a16="http://schemas.microsoft.com/office/drawing/2014/main" id="{79965AAF-3E1E-5F6F-CD24-0D7DD2728EB4}"/>
              </a:ext>
            </a:extLst>
          </p:cNvPr>
          <p:cNvSpPr/>
          <p:nvPr/>
        </p:nvSpPr>
        <p:spPr bwMode="auto">
          <a:xfrm>
            <a:off x="1327300" y="3601308"/>
            <a:ext cx="1246728" cy="370171"/>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4" name="Rectangle 63">
            <a:extLst>
              <a:ext uri="{FF2B5EF4-FFF2-40B4-BE49-F238E27FC236}">
                <a16:creationId xmlns:a16="http://schemas.microsoft.com/office/drawing/2014/main" id="{D0FDD57E-AF3E-97A9-5095-946211E9D924}"/>
              </a:ext>
            </a:extLst>
          </p:cNvPr>
          <p:cNvSpPr/>
          <p:nvPr/>
        </p:nvSpPr>
        <p:spPr bwMode="auto">
          <a:xfrm>
            <a:off x="7226774" y="3400806"/>
            <a:ext cx="639327" cy="333415"/>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5" name="Rectangle 64">
            <a:extLst>
              <a:ext uri="{FF2B5EF4-FFF2-40B4-BE49-F238E27FC236}">
                <a16:creationId xmlns:a16="http://schemas.microsoft.com/office/drawing/2014/main" id="{FD238562-6F62-3472-1FAA-80757C7E9B7B}"/>
              </a:ext>
            </a:extLst>
          </p:cNvPr>
          <p:cNvSpPr/>
          <p:nvPr/>
        </p:nvSpPr>
        <p:spPr bwMode="auto">
          <a:xfrm>
            <a:off x="4930149" y="5119290"/>
            <a:ext cx="788183" cy="26650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66" name="Graphic 65" descr="Badge with solid fill">
            <a:extLst>
              <a:ext uri="{FF2B5EF4-FFF2-40B4-BE49-F238E27FC236}">
                <a16:creationId xmlns:a16="http://schemas.microsoft.com/office/drawing/2014/main" id="{FD1EBEAD-1620-5328-CF4A-D6E3416F065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665925" y="2536998"/>
            <a:ext cx="560849" cy="560849"/>
          </a:xfrm>
          <a:prstGeom prst="rect">
            <a:avLst/>
          </a:prstGeom>
        </p:spPr>
      </p:pic>
      <p:pic>
        <p:nvPicPr>
          <p:cNvPr id="67" name="Graphic 66" descr="Badge 3 with solid fill">
            <a:extLst>
              <a:ext uri="{FF2B5EF4-FFF2-40B4-BE49-F238E27FC236}">
                <a16:creationId xmlns:a16="http://schemas.microsoft.com/office/drawing/2014/main" id="{42F02746-C24D-F126-6696-F7DE0692112D}"/>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49477" y="4076760"/>
            <a:ext cx="601940" cy="601940"/>
          </a:xfrm>
          <a:prstGeom prst="rect">
            <a:avLst/>
          </a:prstGeom>
        </p:spPr>
      </p:pic>
      <p:pic>
        <p:nvPicPr>
          <p:cNvPr id="68" name="Graphic 67" descr="Badge 1 with solid fill">
            <a:extLst>
              <a:ext uri="{FF2B5EF4-FFF2-40B4-BE49-F238E27FC236}">
                <a16:creationId xmlns:a16="http://schemas.microsoft.com/office/drawing/2014/main" id="{30051011-4220-36E5-309C-D65C2162C88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98411" y="2518203"/>
            <a:ext cx="545761" cy="545761"/>
          </a:xfrm>
          <a:prstGeom prst="rect">
            <a:avLst/>
          </a:prstGeom>
        </p:spPr>
      </p:pic>
      <p:sp>
        <p:nvSpPr>
          <p:cNvPr id="2" name="Title 2">
            <a:extLst>
              <a:ext uri="{FF2B5EF4-FFF2-40B4-BE49-F238E27FC236}">
                <a16:creationId xmlns:a16="http://schemas.microsoft.com/office/drawing/2014/main" id="{DB02C98E-22D2-6713-9D5F-9A919945758F}"/>
              </a:ext>
            </a:extLst>
          </p:cNvPr>
          <p:cNvSpPr txBox="1">
            <a:spLocks/>
          </p:cNvSpPr>
          <p:nvPr/>
        </p:nvSpPr>
        <p:spPr>
          <a:xfrm>
            <a:off x="7632251" y="5385798"/>
            <a:ext cx="4402835" cy="1028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2C393E"/>
                </a:solidFill>
                <a:latin typeface="+mn-lt"/>
              </a:rPr>
              <a:t>This categorization offers some explain-ability of detected anomalies</a:t>
            </a:r>
            <a:endParaRPr lang="en-US" sz="2400" dirty="0">
              <a:solidFill>
                <a:srgbClr val="2C393E"/>
              </a:solidFill>
              <a:latin typeface="+mn-lt"/>
            </a:endParaRPr>
          </a:p>
        </p:txBody>
      </p:sp>
    </p:spTree>
    <p:extLst>
      <p:ext uri="{BB962C8B-B14F-4D97-AF65-F5344CB8AC3E}">
        <p14:creationId xmlns:p14="http://schemas.microsoft.com/office/powerpoint/2010/main" val="256730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440CB7-1E29-9893-FCEB-9947FCBE1484}"/>
              </a:ext>
            </a:extLst>
          </p:cNvPr>
          <p:cNvSpPr>
            <a:spLocks noGrp="1"/>
          </p:cNvSpPr>
          <p:nvPr>
            <p:ph type="title"/>
          </p:nvPr>
        </p:nvSpPr>
        <p:spPr>
          <a:xfrm>
            <a:off x="355565" y="170587"/>
            <a:ext cx="11192249" cy="712815"/>
          </a:xfrm>
        </p:spPr>
        <p:txBody>
          <a:bodyPr>
            <a:normAutofit/>
          </a:bodyPr>
          <a:lstStyle/>
          <a:p>
            <a:r>
              <a:rPr lang="en-US" sz="2800" b="1" dirty="0">
                <a:latin typeface="+mn-lt"/>
              </a:rPr>
              <a:t>Learning Process Behavior with Transformer-Based Autoencoder</a:t>
            </a:r>
          </a:p>
        </p:txBody>
      </p:sp>
      <p:sp>
        <p:nvSpPr>
          <p:cNvPr id="2" name="Title 2">
            <a:extLst>
              <a:ext uri="{FF2B5EF4-FFF2-40B4-BE49-F238E27FC236}">
                <a16:creationId xmlns:a16="http://schemas.microsoft.com/office/drawing/2014/main" id="{768B52A4-8DD2-816D-2AD0-AFFD508129A6}"/>
              </a:ext>
            </a:extLst>
          </p:cNvPr>
          <p:cNvSpPr txBox="1">
            <a:spLocks/>
          </p:cNvSpPr>
          <p:nvPr/>
        </p:nvSpPr>
        <p:spPr>
          <a:xfrm>
            <a:off x="413897" y="1521229"/>
            <a:ext cx="5847233" cy="78493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solidFill>
                  <a:srgbClr val="0070C0"/>
                </a:solidFill>
                <a:latin typeface="+mn-lt"/>
              </a:rPr>
              <a:t>Learning normal sensor/actuator time series</a:t>
            </a:r>
          </a:p>
        </p:txBody>
      </p:sp>
      <p:pic>
        <p:nvPicPr>
          <p:cNvPr id="7" name="Picture 6" descr="Chart, line chart&#10;&#10;Description automatically generated">
            <a:extLst>
              <a:ext uri="{FF2B5EF4-FFF2-40B4-BE49-F238E27FC236}">
                <a16:creationId xmlns:a16="http://schemas.microsoft.com/office/drawing/2014/main" id="{0FBAC017-479B-12D4-63B4-21CCD65167DE}"/>
              </a:ext>
            </a:extLst>
          </p:cNvPr>
          <p:cNvPicPr>
            <a:picLocks noChangeAspect="1"/>
          </p:cNvPicPr>
          <p:nvPr/>
        </p:nvPicPr>
        <p:blipFill rotWithShape="1">
          <a:blip r:embed="rId3"/>
          <a:srcRect t="10612"/>
          <a:stretch/>
        </p:blipFill>
        <p:spPr>
          <a:xfrm>
            <a:off x="6872574" y="2942140"/>
            <a:ext cx="2365518" cy="1585868"/>
          </a:xfrm>
          <a:prstGeom prst="rect">
            <a:avLst/>
          </a:prstGeom>
        </p:spPr>
      </p:pic>
      <p:sp>
        <p:nvSpPr>
          <p:cNvPr id="8" name="TextBox 7">
            <a:extLst>
              <a:ext uri="{FF2B5EF4-FFF2-40B4-BE49-F238E27FC236}">
                <a16:creationId xmlns:a16="http://schemas.microsoft.com/office/drawing/2014/main" id="{175CBA7C-8CCB-B581-2DE8-049AEC383F89}"/>
              </a:ext>
            </a:extLst>
          </p:cNvPr>
          <p:cNvSpPr txBox="1"/>
          <p:nvPr/>
        </p:nvSpPr>
        <p:spPr>
          <a:xfrm>
            <a:off x="6176787" y="2134705"/>
            <a:ext cx="5847233" cy="646331"/>
          </a:xfrm>
          <a:prstGeom prst="rect">
            <a:avLst/>
          </a:prstGeom>
          <a:noFill/>
        </p:spPr>
        <p:txBody>
          <a:bodyPr wrap="square" rtlCol="0">
            <a:spAutoFit/>
          </a:bodyPr>
          <a:lstStyle/>
          <a:p>
            <a:r>
              <a:rPr lang="en-US" dirty="0">
                <a:solidFill>
                  <a:srgbClr val="0070C0"/>
                </a:solidFill>
              </a:rPr>
              <a:t>Actuator/Sensor time slice may not be </a:t>
            </a:r>
            <a:r>
              <a:rPr lang="en-US" u="sng" dirty="0">
                <a:solidFill>
                  <a:srgbClr val="0070C0"/>
                </a:solidFill>
              </a:rPr>
              <a:t>causally related</a:t>
            </a:r>
          </a:p>
          <a:p>
            <a:r>
              <a:rPr lang="en-US" dirty="0"/>
              <a:t>Actuation are periodic, e.g., rising edge or peak values</a:t>
            </a:r>
          </a:p>
        </p:txBody>
      </p:sp>
      <p:pic>
        <p:nvPicPr>
          <p:cNvPr id="11" name="Picture 10" descr="Diagram, schematic&#10;&#10;Description automatically generated">
            <a:extLst>
              <a:ext uri="{FF2B5EF4-FFF2-40B4-BE49-F238E27FC236}">
                <a16:creationId xmlns:a16="http://schemas.microsoft.com/office/drawing/2014/main" id="{60393481-2E43-3D4C-4101-927DD6122C05}"/>
              </a:ext>
            </a:extLst>
          </p:cNvPr>
          <p:cNvPicPr>
            <a:picLocks noChangeAspect="1"/>
          </p:cNvPicPr>
          <p:nvPr/>
        </p:nvPicPr>
        <p:blipFill rotWithShape="1">
          <a:blip r:embed="rId4">
            <a:extLst>
              <a:ext uri="{28A0092B-C50C-407E-A947-70E740481C1C}">
                <a14:useLocalDpi xmlns:a14="http://schemas.microsoft.com/office/drawing/2010/main" val="0"/>
              </a:ext>
            </a:extLst>
          </a:blip>
          <a:srcRect l="41670" t="45403" r="31039"/>
          <a:stretch/>
        </p:blipFill>
        <p:spPr>
          <a:xfrm>
            <a:off x="9246339" y="2826785"/>
            <a:ext cx="1610287" cy="1866534"/>
          </a:xfrm>
          <a:prstGeom prst="rect">
            <a:avLst/>
          </a:prstGeom>
        </p:spPr>
      </p:pic>
      <p:sp>
        <p:nvSpPr>
          <p:cNvPr id="10" name="Rectangle 9">
            <a:extLst>
              <a:ext uri="{FF2B5EF4-FFF2-40B4-BE49-F238E27FC236}">
                <a16:creationId xmlns:a16="http://schemas.microsoft.com/office/drawing/2014/main" id="{CD252EF7-51BD-3009-385C-521CEA0E2D20}"/>
              </a:ext>
            </a:extLst>
          </p:cNvPr>
          <p:cNvSpPr/>
          <p:nvPr/>
        </p:nvSpPr>
        <p:spPr bwMode="auto">
          <a:xfrm>
            <a:off x="9883054" y="2722014"/>
            <a:ext cx="336855" cy="1650887"/>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13" name="Picture 12">
            <a:extLst>
              <a:ext uri="{FF2B5EF4-FFF2-40B4-BE49-F238E27FC236}">
                <a16:creationId xmlns:a16="http://schemas.microsoft.com/office/drawing/2014/main" id="{94DA76B9-3431-52DA-CC82-6E4433EB30B7}"/>
              </a:ext>
            </a:extLst>
          </p:cNvPr>
          <p:cNvPicPr>
            <a:picLocks noChangeAspect="1"/>
          </p:cNvPicPr>
          <p:nvPr/>
        </p:nvPicPr>
        <p:blipFill>
          <a:blip r:embed="rId5"/>
          <a:stretch>
            <a:fillRect/>
          </a:stretch>
        </p:blipFill>
        <p:spPr>
          <a:xfrm>
            <a:off x="7122544" y="1426911"/>
            <a:ext cx="3871038" cy="606755"/>
          </a:xfrm>
          <a:prstGeom prst="rect">
            <a:avLst/>
          </a:prstGeom>
        </p:spPr>
      </p:pic>
      <p:sp>
        <p:nvSpPr>
          <p:cNvPr id="4" name="Title 2">
            <a:extLst>
              <a:ext uri="{FF2B5EF4-FFF2-40B4-BE49-F238E27FC236}">
                <a16:creationId xmlns:a16="http://schemas.microsoft.com/office/drawing/2014/main" id="{192B7C43-840C-E424-494C-09E60166C81B}"/>
              </a:ext>
            </a:extLst>
          </p:cNvPr>
          <p:cNvSpPr txBox="1">
            <a:spLocks/>
          </p:cNvSpPr>
          <p:nvPr/>
        </p:nvSpPr>
        <p:spPr>
          <a:xfrm>
            <a:off x="7089801" y="1061203"/>
            <a:ext cx="3871038" cy="364399"/>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000" dirty="0">
                <a:latin typeface="+mn-lt"/>
              </a:rPr>
              <a:t>Autoencoder Error Re-construction</a:t>
            </a:r>
          </a:p>
        </p:txBody>
      </p:sp>
      <p:cxnSp>
        <p:nvCxnSpPr>
          <p:cNvPr id="15" name="Straight Arrow Connector 14">
            <a:extLst>
              <a:ext uri="{FF2B5EF4-FFF2-40B4-BE49-F238E27FC236}">
                <a16:creationId xmlns:a16="http://schemas.microsoft.com/office/drawing/2014/main" id="{9E67D004-30D4-F23A-90EB-19EB716A523E}"/>
              </a:ext>
            </a:extLst>
          </p:cNvPr>
          <p:cNvCxnSpPr>
            <a:cxnSpLocks/>
          </p:cNvCxnSpPr>
          <p:nvPr/>
        </p:nvCxnSpPr>
        <p:spPr>
          <a:xfrm>
            <a:off x="9124164" y="2432485"/>
            <a:ext cx="758890" cy="664761"/>
          </a:xfrm>
          <a:prstGeom prst="straightConnector1">
            <a:avLst/>
          </a:prstGeom>
          <a:ln w="12700">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46A6834B-22A2-4C4F-0106-9EF174D536DC}"/>
              </a:ext>
            </a:extLst>
          </p:cNvPr>
          <p:cNvSpPr/>
          <p:nvPr/>
        </p:nvSpPr>
        <p:spPr bwMode="auto">
          <a:xfrm>
            <a:off x="7803571" y="2175147"/>
            <a:ext cx="930211" cy="25733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9" name="Picture 8" descr="Diagram&#10;&#10;Description automatically generated">
            <a:extLst>
              <a:ext uri="{FF2B5EF4-FFF2-40B4-BE49-F238E27FC236}">
                <a16:creationId xmlns:a16="http://schemas.microsoft.com/office/drawing/2014/main" id="{E1F219C0-0F94-B6C4-AAD9-1F1707AA57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110" y="2197823"/>
            <a:ext cx="5762890" cy="2884937"/>
          </a:xfrm>
          <a:prstGeom prst="rect">
            <a:avLst/>
          </a:prstGeom>
        </p:spPr>
      </p:pic>
      <p:sp>
        <p:nvSpPr>
          <p:cNvPr id="12" name="TextBox 11">
            <a:extLst>
              <a:ext uri="{FF2B5EF4-FFF2-40B4-BE49-F238E27FC236}">
                <a16:creationId xmlns:a16="http://schemas.microsoft.com/office/drawing/2014/main" id="{EC0EF9A9-671D-DA7A-CA25-5B7408CED67B}"/>
              </a:ext>
            </a:extLst>
          </p:cNvPr>
          <p:cNvSpPr txBox="1"/>
          <p:nvPr/>
        </p:nvSpPr>
        <p:spPr>
          <a:xfrm>
            <a:off x="6830028" y="4960210"/>
            <a:ext cx="4163554" cy="646331"/>
          </a:xfrm>
          <a:prstGeom prst="rect">
            <a:avLst/>
          </a:prstGeom>
          <a:noFill/>
        </p:spPr>
        <p:txBody>
          <a:bodyPr wrap="square" rtlCol="0">
            <a:spAutoFit/>
          </a:bodyPr>
          <a:lstStyle/>
          <a:p>
            <a:r>
              <a:rPr lang="en-US" dirty="0"/>
              <a:t>Reference Paper: Attention is All you Need</a:t>
            </a:r>
          </a:p>
          <a:p>
            <a:r>
              <a:rPr lang="en-US" dirty="0"/>
              <a:t>https://</a:t>
            </a:r>
            <a:r>
              <a:rPr lang="en-US" dirty="0" err="1"/>
              <a:t>arxiv.org</a:t>
            </a:r>
            <a:r>
              <a:rPr lang="en-US" dirty="0"/>
              <a:t>/abs/1706.03762</a:t>
            </a:r>
          </a:p>
        </p:txBody>
      </p:sp>
    </p:spTree>
    <p:extLst>
      <p:ext uri="{BB962C8B-B14F-4D97-AF65-F5344CB8AC3E}">
        <p14:creationId xmlns:p14="http://schemas.microsoft.com/office/powerpoint/2010/main" val="3487699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P spid="4"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994913" y="-131794"/>
            <a:ext cx="9811110" cy="1447431"/>
          </a:xfrm>
        </p:spPr>
        <p:txBody>
          <a:bodyPr>
            <a:normAutofit/>
          </a:bodyPr>
          <a:lstStyle/>
          <a:p>
            <a:r>
              <a:rPr lang="en-US" sz="3600" b="1" dirty="0"/>
              <a:t>Code </a:t>
            </a:r>
            <a:r>
              <a:rPr lang="en-US" sz="3600" b="1" dirty="0">
                <a:solidFill>
                  <a:srgbClr val="0070C0"/>
                </a:solidFill>
              </a:rPr>
              <a:t>(SCAWATCH) </a:t>
            </a:r>
            <a:r>
              <a:rPr lang="en-US" sz="3600" b="1" dirty="0"/>
              <a:t>Released to our Industry Partner</a:t>
            </a:r>
          </a:p>
        </p:txBody>
      </p:sp>
      <p:sp>
        <p:nvSpPr>
          <p:cNvPr id="4" name="TextBox 3">
            <a:extLst>
              <a:ext uri="{FF2B5EF4-FFF2-40B4-BE49-F238E27FC236}">
                <a16:creationId xmlns:a16="http://schemas.microsoft.com/office/drawing/2014/main" id="{6DB7BA42-7D5E-7460-2DDC-B38A22E02B1E}"/>
              </a:ext>
            </a:extLst>
          </p:cNvPr>
          <p:cNvSpPr txBox="1"/>
          <p:nvPr/>
        </p:nvSpPr>
        <p:spPr>
          <a:xfrm>
            <a:off x="295053" y="1054027"/>
            <a:ext cx="8200360" cy="400110"/>
          </a:xfrm>
          <a:prstGeom prst="rect">
            <a:avLst/>
          </a:prstGeom>
          <a:noFill/>
        </p:spPr>
        <p:txBody>
          <a:bodyPr wrap="square">
            <a:spAutoFit/>
          </a:bodyPr>
          <a:lstStyle/>
          <a:p>
            <a:r>
              <a:rPr lang="en-US" sz="2000" dirty="0">
                <a:latin typeface="Courier New" panose="02070309020205020404" pitchFamily="49" charset="0"/>
                <a:cs typeface="Courier New" panose="02070309020205020404" pitchFamily="49" charset="0"/>
              </a:rPr>
              <a:t>https://github.com/lordmoses/SCAWATCH</a:t>
            </a:r>
          </a:p>
        </p:txBody>
      </p:sp>
      <p:sp>
        <p:nvSpPr>
          <p:cNvPr id="16" name="TextBox 15">
            <a:extLst>
              <a:ext uri="{FF2B5EF4-FFF2-40B4-BE49-F238E27FC236}">
                <a16:creationId xmlns:a16="http://schemas.microsoft.com/office/drawing/2014/main" id="{2A75ED12-C905-BA28-7868-AAA193A2D11D}"/>
              </a:ext>
            </a:extLst>
          </p:cNvPr>
          <p:cNvSpPr txBox="1"/>
          <p:nvPr/>
        </p:nvSpPr>
        <p:spPr>
          <a:xfrm>
            <a:off x="411125" y="1919924"/>
            <a:ext cx="5109388" cy="1200329"/>
          </a:xfrm>
          <a:prstGeom prst="rect">
            <a:avLst/>
          </a:prstGeom>
          <a:noFill/>
          <a:ln>
            <a:solidFill>
              <a:schemeClr val="tx1"/>
            </a:solidFill>
          </a:ln>
        </p:spPr>
        <p:txBody>
          <a:bodyPr wrap="square">
            <a:spAutoFit/>
          </a:bodyPr>
          <a:lstStyle/>
          <a:p>
            <a:pPr>
              <a:buFont typeface="+mj-lt"/>
              <a:buAutoNum type="arabicPeriod"/>
            </a:pPr>
            <a:r>
              <a:rPr lang="en-US" sz="1200" dirty="0">
                <a:effectLst/>
                <a:latin typeface="Courier New" panose="02070309020205020404" pitchFamily="49" charset="0"/>
                <a:cs typeface="Courier New" panose="02070309020205020404" pitchFamily="49" charset="0"/>
              </a:rPr>
              <a:t>git clone https://github.com/lordmoses/</a:t>
            </a:r>
            <a:r>
              <a:rPr lang="en-US" sz="1200" dirty="0" err="1">
                <a:effectLst/>
                <a:latin typeface="Courier New" panose="02070309020205020404" pitchFamily="49" charset="0"/>
                <a:cs typeface="Courier New" panose="02070309020205020404" pitchFamily="49" charset="0"/>
              </a:rPr>
              <a:t>SCAWATCH.git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cd SCAWATCH</a:t>
            </a:r>
          </a:p>
          <a:p>
            <a:pPr>
              <a:buFont typeface="+mj-lt"/>
              <a:buAutoNum type="arabicPeriod"/>
            </a:pPr>
            <a:r>
              <a:rPr lang="en-US" sz="1200" dirty="0">
                <a:effectLst/>
                <a:latin typeface="Courier New" panose="02070309020205020404" pitchFamily="49" charset="0"/>
                <a:cs typeface="Courier New" panose="02070309020205020404" pitchFamily="49" charset="0"/>
              </a:rPr>
              <a:t>pip install -r </a:t>
            </a:r>
            <a:r>
              <a:rPr lang="en-US" sz="1200" dirty="0" err="1">
                <a:effectLst/>
                <a:latin typeface="Courier New" panose="02070309020205020404" pitchFamily="49" charset="0"/>
                <a:cs typeface="Courier New" panose="02070309020205020404" pitchFamily="49" charset="0"/>
              </a:rPr>
              <a:t>requirements.txt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Edit </a:t>
            </a:r>
            <a:r>
              <a:rPr lang="en-US" sz="1200" dirty="0" err="1">
                <a:effectLst/>
                <a:latin typeface="Courier New" panose="02070309020205020404" pitchFamily="49" charset="0"/>
                <a:cs typeface="Courier New" panose="02070309020205020404" pitchFamily="49" charset="0"/>
              </a:rPr>
              <a:t>config.json</a:t>
            </a:r>
            <a:r>
              <a:rPr lang="en-US" sz="1200" dirty="0">
                <a:effectLst/>
                <a:latin typeface="Courier New" panose="02070309020205020404" pitchFamily="49" charset="0"/>
                <a:cs typeface="Courier New" panose="02070309020205020404" pitchFamily="49" charset="0"/>
              </a:rPr>
              <a:t> </a:t>
            </a:r>
          </a:p>
          <a:p>
            <a:pPr>
              <a:buFont typeface="+mj-lt"/>
              <a:buAutoNum type="arabicPeriod"/>
            </a:pPr>
            <a:r>
              <a:rPr lang="en-US" sz="1200" dirty="0">
                <a:effectLst/>
                <a:latin typeface="Courier New" panose="02070309020205020404" pitchFamily="49" charset="0"/>
                <a:cs typeface="Courier New" panose="02070309020205020404" pitchFamily="49" charset="0"/>
              </a:rPr>
              <a:t>python3 </a:t>
            </a:r>
            <a:r>
              <a:rPr lang="en-US" sz="1200" dirty="0" err="1">
                <a:effectLst/>
                <a:latin typeface="Courier New" panose="02070309020205020404" pitchFamily="49" charset="0"/>
                <a:cs typeface="Courier New" panose="02070309020205020404" pitchFamily="49" charset="0"/>
              </a:rPr>
              <a:t>scawatch.py</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To end things, press CTRL -C</a:t>
            </a:r>
            <a:endParaRPr lang="en-US" dirty="0">
              <a:effectLst/>
            </a:endParaRPr>
          </a:p>
        </p:txBody>
      </p:sp>
      <p:sp>
        <p:nvSpPr>
          <p:cNvPr id="18" name="TextBox 17">
            <a:extLst>
              <a:ext uri="{FF2B5EF4-FFF2-40B4-BE49-F238E27FC236}">
                <a16:creationId xmlns:a16="http://schemas.microsoft.com/office/drawing/2014/main" id="{CBDD0B2D-C0D8-76C4-8463-B5D4F652A34B}"/>
              </a:ext>
            </a:extLst>
          </p:cNvPr>
          <p:cNvSpPr txBox="1"/>
          <p:nvPr/>
        </p:nvSpPr>
        <p:spPr>
          <a:xfrm>
            <a:off x="411125" y="3740616"/>
            <a:ext cx="6259306" cy="2677656"/>
          </a:xfrm>
          <a:prstGeom prst="rect">
            <a:avLst/>
          </a:prstGeom>
          <a:noFill/>
          <a:ln>
            <a:solidFill>
              <a:schemeClr val="tx1"/>
            </a:solidFill>
          </a:ln>
        </p:spPr>
        <p:txBody>
          <a:bodyPr wrap="square">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size_limit</a:t>
            </a:r>
            <a:r>
              <a:rPr lang="en-US" sz="1400" dirty="0">
                <a:latin typeface="Courier New" panose="02070309020205020404" pitchFamily="49" charset="0"/>
                <a:cs typeface="Courier New" panose="02070309020205020404" pitchFamily="49" charset="0"/>
              </a:rPr>
              <a:t>" : 50,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check_interval</a:t>
            </a:r>
            <a:r>
              <a:rPr lang="en-US" sz="1400" dirty="0">
                <a:latin typeface="Courier New" panose="02070309020205020404" pitchFamily="49" charset="0"/>
                <a:cs typeface="Courier New" panose="02070309020205020404" pitchFamily="49" charset="0"/>
              </a:rPr>
              <a:t>" : 5,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procmon_location</a:t>
            </a:r>
            <a:r>
              <a:rPr lang="en-US" sz="1400" dirty="0">
                <a:latin typeface="Courier New" panose="02070309020205020404" pitchFamily="49" charset="0"/>
                <a:cs typeface="Courier New" panose="02070309020205020404" pitchFamily="49" charset="0"/>
              </a:rPr>
              <a:t>" : "C:/Users/Desktop/</a:t>
            </a:r>
            <a:r>
              <a:rPr lang="en-US" sz="1400" dirty="0" err="1">
                <a:latin typeface="Courier New" panose="02070309020205020404" pitchFamily="49" charset="0"/>
                <a:cs typeface="Courier New" panose="02070309020205020404" pitchFamily="49" charset="0"/>
              </a:rPr>
              <a:t>Procmon.exe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scada_process</a:t>
            </a:r>
            <a:r>
              <a:rPr lang="en-US" sz="1400"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ScadaBR.exe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"ENABLE_LOCAL_STORAGE": 1,</a:t>
            </a:r>
          </a:p>
          <a:p>
            <a:r>
              <a:rPr lang="en-US" sz="1400" dirty="0">
                <a:latin typeface="Courier New" panose="02070309020205020404" pitchFamily="49" charset="0"/>
                <a:cs typeface="Courier New" panose="02070309020205020404" pitchFamily="49" charset="0"/>
              </a:rPr>
              <a:t>    "SEND_LOGS_TO_REMOTE_SERVER": 1,</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remote_server_machine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avatar@AVATAR.gatech.edu</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remote_server_folder</a:t>
            </a:r>
            <a:r>
              <a:rPr lang="en-US" sz="1400" dirty="0">
                <a:latin typeface="Courier New" panose="02070309020205020404" pitchFamily="49" charset="0"/>
                <a:cs typeface="Courier New" panose="02070309020205020404" pitchFamily="49" charset="0"/>
              </a:rPr>
              <a:t>" : "/home/AVATAR",</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ssh_client_identity_file</a:t>
            </a:r>
            <a:r>
              <a:rPr lang="en-US" sz="1400" dirty="0">
                <a:latin typeface="Courier New" panose="02070309020205020404" pitchFamily="49" charset="0"/>
                <a:cs typeface="Courier New" panose="02070309020205020404" pitchFamily="49" charset="0"/>
              </a:rPr>
              <a:t>" : "C:/Users/.</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"DEBUG_MODE" : 0</a:t>
            </a:r>
          </a:p>
          <a:p>
            <a:r>
              <a:rPr lang="en-US" sz="1400" dirty="0">
                <a:latin typeface="Courier New" panose="02070309020205020404" pitchFamily="49" charset="0"/>
                <a:cs typeface="Courier New" panose="02070309020205020404" pitchFamily="49" charset="0"/>
              </a:rPr>
              <a:t>}</a:t>
            </a:r>
          </a:p>
        </p:txBody>
      </p:sp>
      <p:sp>
        <p:nvSpPr>
          <p:cNvPr id="19" name="TextBox 18">
            <a:extLst>
              <a:ext uri="{FF2B5EF4-FFF2-40B4-BE49-F238E27FC236}">
                <a16:creationId xmlns:a16="http://schemas.microsoft.com/office/drawing/2014/main" id="{ED5C4D3D-5393-6AEE-25C4-B300021E13F8}"/>
              </a:ext>
            </a:extLst>
          </p:cNvPr>
          <p:cNvSpPr txBox="1"/>
          <p:nvPr/>
        </p:nvSpPr>
        <p:spPr>
          <a:xfrm>
            <a:off x="295053" y="3328022"/>
            <a:ext cx="2820287" cy="400110"/>
          </a:xfrm>
          <a:prstGeom prst="rect">
            <a:avLst/>
          </a:prstGeom>
          <a:noFill/>
        </p:spPr>
        <p:txBody>
          <a:bodyPr wrap="square" rtlCol="0">
            <a:spAutoFit/>
          </a:bodyPr>
          <a:lstStyle/>
          <a:p>
            <a:pPr algn="ctr"/>
            <a:r>
              <a:rPr lang="en-US" sz="2000" dirty="0"/>
              <a:t>Configuration </a:t>
            </a:r>
            <a:r>
              <a:rPr lang="en-US" sz="2000" dirty="0" err="1"/>
              <a:t>config.json</a:t>
            </a:r>
            <a:endParaRPr lang="en-US" sz="2000" dirty="0"/>
          </a:p>
        </p:txBody>
      </p:sp>
      <p:sp>
        <p:nvSpPr>
          <p:cNvPr id="20" name="TextBox 19">
            <a:extLst>
              <a:ext uri="{FF2B5EF4-FFF2-40B4-BE49-F238E27FC236}">
                <a16:creationId xmlns:a16="http://schemas.microsoft.com/office/drawing/2014/main" id="{9B41CD6B-F067-CA5A-6A62-65F63DD69126}"/>
              </a:ext>
            </a:extLst>
          </p:cNvPr>
          <p:cNvSpPr txBox="1"/>
          <p:nvPr/>
        </p:nvSpPr>
        <p:spPr>
          <a:xfrm>
            <a:off x="295053" y="1554163"/>
            <a:ext cx="2036579" cy="400110"/>
          </a:xfrm>
          <a:prstGeom prst="rect">
            <a:avLst/>
          </a:prstGeom>
          <a:noFill/>
        </p:spPr>
        <p:txBody>
          <a:bodyPr wrap="square" rtlCol="0">
            <a:spAutoFit/>
          </a:bodyPr>
          <a:lstStyle/>
          <a:p>
            <a:pPr algn="ctr"/>
            <a:r>
              <a:rPr lang="en-US" sz="2000" dirty="0"/>
              <a:t>Installation Steps</a:t>
            </a:r>
          </a:p>
        </p:txBody>
      </p:sp>
      <p:sp>
        <p:nvSpPr>
          <p:cNvPr id="21" name="TextBox 20">
            <a:extLst>
              <a:ext uri="{FF2B5EF4-FFF2-40B4-BE49-F238E27FC236}">
                <a16:creationId xmlns:a16="http://schemas.microsoft.com/office/drawing/2014/main" id="{DC7E9418-0AC2-DD86-033D-C89A47D89332}"/>
              </a:ext>
            </a:extLst>
          </p:cNvPr>
          <p:cNvSpPr txBox="1"/>
          <p:nvPr/>
        </p:nvSpPr>
        <p:spPr>
          <a:xfrm>
            <a:off x="7589578" y="3728132"/>
            <a:ext cx="3673752" cy="1446550"/>
          </a:xfrm>
          <a:prstGeom prst="rect">
            <a:avLst/>
          </a:prstGeom>
          <a:solidFill>
            <a:schemeClr val="bg1"/>
          </a:solidFill>
          <a:ln w="3175">
            <a:solidFill>
              <a:schemeClr val="tx1"/>
            </a:solidFill>
            <a:prstDash val="sysDot"/>
          </a:ln>
        </p:spPr>
        <p:txBody>
          <a:bodyPr wrap="square" rtlCol="0">
            <a:spAutoFit/>
          </a:bodyPr>
          <a:lstStyle/>
          <a:p>
            <a:pPr algn="ctr"/>
            <a:r>
              <a:rPr lang="en-US" sz="1600" dirty="0">
                <a:solidFill>
                  <a:srgbClr val="0070C0"/>
                </a:solidFill>
              </a:rPr>
              <a:t>The software process that talks to the PLC. If using </a:t>
            </a:r>
            <a:r>
              <a:rPr lang="en-US" sz="1600" b="1" dirty="0">
                <a:solidFill>
                  <a:srgbClr val="0070C0"/>
                </a:solidFill>
              </a:rPr>
              <a:t>MODBUS</a:t>
            </a:r>
            <a:r>
              <a:rPr lang="en-US" sz="1600" dirty="0">
                <a:solidFill>
                  <a:srgbClr val="0070C0"/>
                </a:solidFill>
              </a:rPr>
              <a:t>, use </a:t>
            </a:r>
            <a:r>
              <a:rPr lang="en-US" sz="1600" b="1" dirty="0">
                <a:solidFill>
                  <a:srgbClr val="0070C0"/>
                </a:solidFill>
              </a:rPr>
              <a:t>netstat </a:t>
            </a:r>
            <a:r>
              <a:rPr lang="en-US" sz="1600" dirty="0">
                <a:solidFill>
                  <a:srgbClr val="0070C0"/>
                </a:solidFill>
              </a:rPr>
              <a:t>to check for communication to port </a:t>
            </a:r>
            <a:r>
              <a:rPr lang="en-US" sz="1600" b="1" dirty="0">
                <a:solidFill>
                  <a:srgbClr val="0070C0"/>
                </a:solidFill>
              </a:rPr>
              <a:t>502</a:t>
            </a:r>
          </a:p>
          <a:p>
            <a:r>
              <a:rPr lang="en-US" sz="1000" dirty="0">
                <a:latin typeface="Courier New" panose="02070309020205020404" pitchFamily="49" charset="0"/>
                <a:cs typeface="Courier New" panose="02070309020205020404" pitchFamily="49" charset="0"/>
              </a:rPr>
              <a:t>Netstat –tap</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Established connection</a:t>
            </a:r>
          </a:p>
          <a:p>
            <a:r>
              <a:rPr lang="en-US" sz="1000" dirty="0" err="1">
                <a:latin typeface="Courier New" panose="02070309020205020404" pitchFamily="49" charset="0"/>
                <a:cs typeface="Courier New" panose="02070309020205020404" pitchFamily="49" charset="0"/>
              </a:rPr>
              <a:t>ScadaBR.exe</a:t>
            </a:r>
            <a:r>
              <a:rPr lang="en-US" sz="1000" dirty="0">
                <a:latin typeface="Courier New" panose="02070309020205020404" pitchFamily="49" charset="0"/>
                <a:cs typeface="Courier New" panose="02070309020205020404" pitchFamily="49" charset="0"/>
              </a:rPr>
              <a:t> [72392]  : PLC IP [502]</a:t>
            </a:r>
          </a:p>
        </p:txBody>
      </p:sp>
      <p:cxnSp>
        <p:nvCxnSpPr>
          <p:cNvPr id="24" name="Straight Arrow Connector 23">
            <a:extLst>
              <a:ext uri="{FF2B5EF4-FFF2-40B4-BE49-F238E27FC236}">
                <a16:creationId xmlns:a16="http://schemas.microsoft.com/office/drawing/2014/main" id="{3A6E0732-FFBB-D2FA-E51A-C53D114C6F9A}"/>
              </a:ext>
            </a:extLst>
          </p:cNvPr>
          <p:cNvCxnSpPr>
            <a:cxnSpLocks/>
          </p:cNvCxnSpPr>
          <p:nvPr/>
        </p:nvCxnSpPr>
        <p:spPr>
          <a:xfrm flipH="1">
            <a:off x="4403611" y="4229503"/>
            <a:ext cx="3185967" cy="534003"/>
          </a:xfrm>
          <a:prstGeom prst="straightConnector1">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19E9B7-0D85-784D-291B-3564BD04CF86}"/>
              </a:ext>
            </a:extLst>
          </p:cNvPr>
          <p:cNvSpPr/>
          <p:nvPr/>
        </p:nvSpPr>
        <p:spPr bwMode="auto">
          <a:xfrm>
            <a:off x="2786481" y="4619226"/>
            <a:ext cx="1562235" cy="257226"/>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30" name="TextBox 29">
            <a:extLst>
              <a:ext uri="{FF2B5EF4-FFF2-40B4-BE49-F238E27FC236}">
                <a16:creationId xmlns:a16="http://schemas.microsoft.com/office/drawing/2014/main" id="{AFA9CBBE-08B0-F883-FC73-DB4BAE02516E}"/>
              </a:ext>
            </a:extLst>
          </p:cNvPr>
          <p:cNvSpPr txBox="1"/>
          <p:nvPr/>
        </p:nvSpPr>
        <p:spPr>
          <a:xfrm>
            <a:off x="6240427" y="1404356"/>
            <a:ext cx="56565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code release</a:t>
            </a:r>
          </a:p>
          <a:p>
            <a:pPr marL="742950" lvl="1" indent="-285750">
              <a:buFont typeface="Arial" panose="020B0604020202020204" pitchFamily="34" charset="0"/>
              <a:buChar char="•"/>
            </a:pPr>
            <a:r>
              <a:rPr lang="en-US" dirty="0"/>
              <a:t>Fully automated SCADA execution tracing, capture, storage management, and remote transfer. </a:t>
            </a:r>
            <a:r>
              <a:rPr lang="en-US" dirty="0" err="1"/>
              <a:t>Builts</a:t>
            </a:r>
            <a:r>
              <a:rPr lang="en-US" dirty="0"/>
              <a:t> on top of Promon. </a:t>
            </a:r>
          </a:p>
          <a:p>
            <a:pPr marL="742950" lvl="1" indent="-285750">
              <a:buFont typeface="Arial" panose="020B0604020202020204" pitchFamily="34" charset="0"/>
              <a:buChar char="•"/>
            </a:pPr>
            <a:r>
              <a:rPr lang="en-US" dirty="0"/>
              <a:t>Anomaly detection (on NEXT release)</a:t>
            </a:r>
          </a:p>
        </p:txBody>
      </p:sp>
      <p:sp>
        <p:nvSpPr>
          <p:cNvPr id="3" name="Rectangle 2">
            <a:extLst>
              <a:ext uri="{FF2B5EF4-FFF2-40B4-BE49-F238E27FC236}">
                <a16:creationId xmlns:a16="http://schemas.microsoft.com/office/drawing/2014/main" id="{E99664CD-22B5-BB3B-73F9-51FCA68A89D8}"/>
              </a:ext>
            </a:extLst>
          </p:cNvPr>
          <p:cNvSpPr/>
          <p:nvPr/>
        </p:nvSpPr>
        <p:spPr bwMode="auto">
          <a:xfrm>
            <a:off x="3567599" y="5270316"/>
            <a:ext cx="2861042" cy="696730"/>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 name="Rectangle 5">
            <a:extLst>
              <a:ext uri="{FF2B5EF4-FFF2-40B4-BE49-F238E27FC236}">
                <a16:creationId xmlns:a16="http://schemas.microsoft.com/office/drawing/2014/main" id="{6FE37D17-C48E-34D1-3B8F-36DE141E3085}"/>
              </a:ext>
            </a:extLst>
          </p:cNvPr>
          <p:cNvSpPr/>
          <p:nvPr/>
        </p:nvSpPr>
        <p:spPr bwMode="auto">
          <a:xfrm>
            <a:off x="2358972" y="3986288"/>
            <a:ext cx="427510" cy="214831"/>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Tree>
    <p:extLst>
      <p:ext uri="{BB962C8B-B14F-4D97-AF65-F5344CB8AC3E}">
        <p14:creationId xmlns:p14="http://schemas.microsoft.com/office/powerpoint/2010/main" val="34830037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BF95651-D9D7-A6C1-C87C-B27BE663EC06}"/>
              </a:ext>
            </a:extLst>
          </p:cNvPr>
          <p:cNvSpPr>
            <a:spLocks noGrp="1"/>
          </p:cNvSpPr>
          <p:nvPr>
            <p:ph type="title"/>
          </p:nvPr>
        </p:nvSpPr>
        <p:spPr>
          <a:xfrm>
            <a:off x="288707" y="198000"/>
            <a:ext cx="11328769" cy="696166"/>
          </a:xfrm>
        </p:spPr>
        <p:txBody>
          <a:bodyPr>
            <a:normAutofit fontScale="90000"/>
          </a:bodyPr>
          <a:lstStyle/>
          <a:p>
            <a:pPr algn="ctr"/>
            <a:r>
              <a:rPr lang="en-US" sz="2800" dirty="0">
                <a:solidFill>
                  <a:srgbClr val="2C393E"/>
                </a:solidFill>
                <a:latin typeface="+mn-lt"/>
              </a:rPr>
              <a:t>End-to-End Architecture for Passive Monitoring &amp; Alerting of SCADA Attacks</a:t>
            </a:r>
            <a:br>
              <a:rPr lang="en-US" sz="2800" dirty="0">
                <a:solidFill>
                  <a:srgbClr val="2C393E"/>
                </a:solidFill>
                <a:latin typeface="+mn-lt"/>
              </a:rPr>
            </a:br>
            <a:r>
              <a:rPr lang="en-US" sz="2800" dirty="0">
                <a:solidFill>
                  <a:srgbClr val="0070C0"/>
                </a:solidFill>
                <a:latin typeface="+mn-lt"/>
              </a:rPr>
              <a:t>(Very promising for Practical Deployment and Commercialization)</a:t>
            </a:r>
          </a:p>
        </p:txBody>
      </p:sp>
      <p:pic>
        <p:nvPicPr>
          <p:cNvPr id="17" name="Graphic 16">
            <a:extLst>
              <a:ext uri="{FF2B5EF4-FFF2-40B4-BE49-F238E27FC236}">
                <a16:creationId xmlns:a16="http://schemas.microsoft.com/office/drawing/2014/main" id="{11BD96D1-5558-E826-44DD-77F9BC28E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9132" y="6162845"/>
            <a:ext cx="1819826" cy="640309"/>
          </a:xfrm>
          <a:prstGeom prst="rect">
            <a:avLst/>
          </a:prstGeom>
        </p:spPr>
      </p:pic>
      <p:sp>
        <p:nvSpPr>
          <p:cNvPr id="18" name="TextBox 17">
            <a:extLst>
              <a:ext uri="{FF2B5EF4-FFF2-40B4-BE49-F238E27FC236}">
                <a16:creationId xmlns:a16="http://schemas.microsoft.com/office/drawing/2014/main" id="{E24B8FF5-2F87-25C1-2A12-8766322ADF21}"/>
              </a:ext>
            </a:extLst>
          </p:cNvPr>
          <p:cNvSpPr txBox="1"/>
          <p:nvPr/>
        </p:nvSpPr>
        <p:spPr>
          <a:xfrm>
            <a:off x="6696725" y="4435951"/>
            <a:ext cx="1225942" cy="369332"/>
          </a:xfrm>
          <a:prstGeom prst="rect">
            <a:avLst/>
          </a:prstGeom>
          <a:noFill/>
        </p:spPr>
        <p:txBody>
          <a:bodyPr wrap="square" rtlCol="0">
            <a:spAutoFit/>
          </a:bodyPr>
          <a:lstStyle/>
          <a:p>
            <a:r>
              <a:rPr lang="en-US" dirty="0" err="1">
                <a:solidFill>
                  <a:srgbClr val="004376"/>
                </a:solidFill>
              </a:rPr>
              <a:t>ScadaBR</a:t>
            </a:r>
            <a:endParaRPr lang="en-US" dirty="0">
              <a:solidFill>
                <a:srgbClr val="004376"/>
              </a:solidFill>
            </a:endParaRPr>
          </a:p>
        </p:txBody>
      </p:sp>
      <p:pic>
        <p:nvPicPr>
          <p:cNvPr id="20" name="Picture 19" descr="Diagram&#10;&#10;Description automatically generated">
            <a:extLst>
              <a:ext uri="{FF2B5EF4-FFF2-40B4-BE49-F238E27FC236}">
                <a16:creationId xmlns:a16="http://schemas.microsoft.com/office/drawing/2014/main" id="{962FDCF7-68CC-0B82-4FFC-145DC28E8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60899" y="2530364"/>
            <a:ext cx="5642339" cy="1487556"/>
          </a:xfrm>
          <a:prstGeom prst="rect">
            <a:avLst/>
          </a:prstGeom>
        </p:spPr>
      </p:pic>
      <p:sp>
        <p:nvSpPr>
          <p:cNvPr id="2" name="TextBox 1">
            <a:extLst>
              <a:ext uri="{FF2B5EF4-FFF2-40B4-BE49-F238E27FC236}">
                <a16:creationId xmlns:a16="http://schemas.microsoft.com/office/drawing/2014/main" id="{6623A6C3-8AD6-EADC-A5E9-4F4AACEFD504}"/>
              </a:ext>
            </a:extLst>
          </p:cNvPr>
          <p:cNvSpPr txBox="1"/>
          <p:nvPr/>
        </p:nvSpPr>
        <p:spPr>
          <a:xfrm>
            <a:off x="10068652" y="4450854"/>
            <a:ext cx="1225937" cy="369332"/>
          </a:xfrm>
          <a:prstGeom prst="rect">
            <a:avLst/>
          </a:prstGeom>
          <a:noFill/>
        </p:spPr>
        <p:txBody>
          <a:bodyPr wrap="square" rtlCol="0">
            <a:spAutoFit/>
          </a:bodyPr>
          <a:lstStyle/>
          <a:p>
            <a:r>
              <a:rPr lang="en-US" dirty="0" err="1">
                <a:solidFill>
                  <a:srgbClr val="004376"/>
                </a:solidFill>
              </a:rPr>
              <a:t>FactoryIO</a:t>
            </a:r>
            <a:endParaRPr lang="en-US" dirty="0">
              <a:solidFill>
                <a:srgbClr val="004376"/>
              </a:solidFill>
            </a:endParaRPr>
          </a:p>
        </p:txBody>
      </p:sp>
      <p:sp>
        <p:nvSpPr>
          <p:cNvPr id="3" name="TextBox 2">
            <a:extLst>
              <a:ext uri="{FF2B5EF4-FFF2-40B4-BE49-F238E27FC236}">
                <a16:creationId xmlns:a16="http://schemas.microsoft.com/office/drawing/2014/main" id="{7F9EB34D-E69C-66EE-F0E0-59C0B3CAFA41}"/>
              </a:ext>
            </a:extLst>
          </p:cNvPr>
          <p:cNvSpPr txBox="1"/>
          <p:nvPr/>
        </p:nvSpPr>
        <p:spPr>
          <a:xfrm>
            <a:off x="8607874" y="4435951"/>
            <a:ext cx="1307572" cy="369332"/>
          </a:xfrm>
          <a:prstGeom prst="rect">
            <a:avLst/>
          </a:prstGeom>
          <a:noFill/>
        </p:spPr>
        <p:txBody>
          <a:bodyPr wrap="square" rtlCol="0">
            <a:spAutoFit/>
          </a:bodyPr>
          <a:lstStyle/>
          <a:p>
            <a:r>
              <a:rPr lang="en-US" dirty="0" err="1">
                <a:solidFill>
                  <a:srgbClr val="004376"/>
                </a:solidFill>
              </a:rPr>
              <a:t>OpenPLC</a:t>
            </a:r>
            <a:endParaRPr lang="en-US" dirty="0">
              <a:solidFill>
                <a:srgbClr val="004376"/>
              </a:solidFill>
            </a:endParaRPr>
          </a:p>
        </p:txBody>
      </p:sp>
      <p:cxnSp>
        <p:nvCxnSpPr>
          <p:cNvPr id="6" name="Straight Arrow Connector 5">
            <a:extLst>
              <a:ext uri="{FF2B5EF4-FFF2-40B4-BE49-F238E27FC236}">
                <a16:creationId xmlns:a16="http://schemas.microsoft.com/office/drawing/2014/main" id="{150CBD29-4A21-427C-AA3B-1F7BC6C1F11C}"/>
              </a:ext>
            </a:extLst>
          </p:cNvPr>
          <p:cNvCxnSpPr/>
          <p:nvPr/>
        </p:nvCxnSpPr>
        <p:spPr>
          <a:xfrm flipV="1">
            <a:off x="7176423" y="4091540"/>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1B6585-4F53-6E72-A401-B12484211EF3}"/>
              </a:ext>
            </a:extLst>
          </p:cNvPr>
          <p:cNvCxnSpPr/>
          <p:nvPr/>
        </p:nvCxnSpPr>
        <p:spPr>
          <a:xfrm flipV="1">
            <a:off x="9132082" y="4091539"/>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EE24E1-2BEB-1BEC-5C3E-CA4C69B859A5}"/>
              </a:ext>
            </a:extLst>
          </p:cNvPr>
          <p:cNvCxnSpPr/>
          <p:nvPr/>
        </p:nvCxnSpPr>
        <p:spPr>
          <a:xfrm flipV="1">
            <a:off x="10445516" y="4170251"/>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31D61FC-BF80-91E1-E0E7-DA723EB41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691" y="1206059"/>
            <a:ext cx="3179887" cy="5377270"/>
          </a:xfrm>
          <a:prstGeom prst="rect">
            <a:avLst/>
          </a:prstGeom>
        </p:spPr>
      </p:pic>
      <p:sp>
        <p:nvSpPr>
          <p:cNvPr id="5" name="TextBox 4">
            <a:extLst>
              <a:ext uri="{FF2B5EF4-FFF2-40B4-BE49-F238E27FC236}">
                <a16:creationId xmlns:a16="http://schemas.microsoft.com/office/drawing/2014/main" id="{539B4590-25A2-E158-B356-43CADEEF352B}"/>
              </a:ext>
            </a:extLst>
          </p:cNvPr>
          <p:cNvSpPr txBox="1"/>
          <p:nvPr/>
        </p:nvSpPr>
        <p:spPr>
          <a:xfrm>
            <a:off x="-6048" y="2359362"/>
            <a:ext cx="1831957" cy="923330"/>
          </a:xfrm>
          <a:prstGeom prst="rect">
            <a:avLst/>
          </a:prstGeom>
          <a:noFill/>
        </p:spPr>
        <p:txBody>
          <a:bodyPr wrap="square" rtlCol="0">
            <a:spAutoFit/>
          </a:bodyPr>
          <a:lstStyle/>
          <a:p>
            <a:pPr algn="ctr"/>
            <a:r>
              <a:rPr lang="en-US" b="1" dirty="0">
                <a:solidFill>
                  <a:srgbClr val="0070C0"/>
                </a:solidFill>
              </a:rPr>
              <a:t>REAL </a:t>
            </a:r>
          </a:p>
          <a:p>
            <a:pPr algn="ctr"/>
            <a:r>
              <a:rPr lang="en-US" b="1" dirty="0">
                <a:solidFill>
                  <a:srgbClr val="0070C0"/>
                </a:solidFill>
              </a:rPr>
              <a:t>ENVIRONMENT</a:t>
            </a:r>
          </a:p>
          <a:p>
            <a:pPr algn="ctr"/>
            <a:r>
              <a:rPr lang="en-US" b="1" dirty="0"/>
              <a:t>(In Progress)</a:t>
            </a:r>
          </a:p>
        </p:txBody>
      </p:sp>
      <p:sp>
        <p:nvSpPr>
          <p:cNvPr id="9" name="TextBox 8">
            <a:extLst>
              <a:ext uri="{FF2B5EF4-FFF2-40B4-BE49-F238E27FC236}">
                <a16:creationId xmlns:a16="http://schemas.microsoft.com/office/drawing/2014/main" id="{DF70261C-62F4-77CC-B5CE-C92883AA1206}"/>
              </a:ext>
            </a:extLst>
          </p:cNvPr>
          <p:cNvSpPr txBox="1"/>
          <p:nvPr/>
        </p:nvSpPr>
        <p:spPr>
          <a:xfrm>
            <a:off x="6348221" y="1713031"/>
            <a:ext cx="4667693" cy="646331"/>
          </a:xfrm>
          <a:prstGeom prst="rect">
            <a:avLst/>
          </a:prstGeom>
          <a:noFill/>
        </p:spPr>
        <p:txBody>
          <a:bodyPr wrap="square" rtlCol="0">
            <a:spAutoFit/>
          </a:bodyPr>
          <a:lstStyle/>
          <a:p>
            <a:pPr algn="ctr"/>
            <a:r>
              <a:rPr lang="en-US" b="1" dirty="0">
                <a:solidFill>
                  <a:srgbClr val="0070C0"/>
                </a:solidFill>
              </a:rPr>
              <a:t>TESTED ON AN EXPERIMENTAL ENVIRONMENT (with open-source tools)</a:t>
            </a:r>
            <a:endParaRPr lang="en-US" b="1" dirty="0"/>
          </a:p>
        </p:txBody>
      </p:sp>
      <p:pic>
        <p:nvPicPr>
          <p:cNvPr id="12" name="Picture 11" descr="Logo&#10;&#10;Description automatically generated with medium confidence">
            <a:extLst>
              <a:ext uri="{FF2B5EF4-FFF2-40B4-BE49-F238E27FC236}">
                <a16:creationId xmlns:a16="http://schemas.microsoft.com/office/drawing/2014/main" id="{18AD045E-7DFF-87CA-4B85-6F4061EFAA7C}"/>
              </a:ext>
            </a:extLst>
          </p:cNvPr>
          <p:cNvPicPr>
            <a:picLocks noChangeAspect="1"/>
          </p:cNvPicPr>
          <p:nvPr/>
        </p:nvPicPr>
        <p:blipFill>
          <a:blip r:embed="rId7"/>
          <a:stretch>
            <a:fillRect/>
          </a:stretch>
        </p:blipFill>
        <p:spPr>
          <a:xfrm>
            <a:off x="10049287" y="4497379"/>
            <a:ext cx="1137936" cy="237347"/>
          </a:xfrm>
          <a:prstGeom prst="rect">
            <a:avLst/>
          </a:prstGeom>
        </p:spPr>
      </p:pic>
      <p:sp>
        <p:nvSpPr>
          <p:cNvPr id="19" name="Rectangle 18">
            <a:extLst>
              <a:ext uri="{FF2B5EF4-FFF2-40B4-BE49-F238E27FC236}">
                <a16:creationId xmlns:a16="http://schemas.microsoft.com/office/drawing/2014/main" id="{9D119494-2F31-1696-886C-0A9A6D6D6894}"/>
              </a:ext>
            </a:extLst>
          </p:cNvPr>
          <p:cNvSpPr/>
          <p:nvPr/>
        </p:nvSpPr>
        <p:spPr bwMode="auto">
          <a:xfrm>
            <a:off x="5620713" y="1381991"/>
            <a:ext cx="5996763" cy="3438195"/>
          </a:xfrm>
          <a:prstGeom prst="rect">
            <a:avLst/>
          </a:prstGeom>
          <a:noFill/>
          <a:ln w="3175">
            <a:solidFill>
              <a:schemeClr val="tx1"/>
            </a:solidFill>
            <a:prstDash val="dash"/>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22" name="TextBox 21">
            <a:extLst>
              <a:ext uri="{FF2B5EF4-FFF2-40B4-BE49-F238E27FC236}">
                <a16:creationId xmlns:a16="http://schemas.microsoft.com/office/drawing/2014/main" id="{6790B346-B705-7993-9AA0-64932DD51748}"/>
              </a:ext>
            </a:extLst>
          </p:cNvPr>
          <p:cNvSpPr txBox="1"/>
          <p:nvPr/>
        </p:nvSpPr>
        <p:spPr>
          <a:xfrm>
            <a:off x="3575951" y="2511394"/>
            <a:ext cx="1510958" cy="830997"/>
          </a:xfrm>
          <a:prstGeom prst="rect">
            <a:avLst/>
          </a:prstGeom>
          <a:noFill/>
          <a:ln>
            <a:solidFill>
              <a:srgbClr val="0070C0"/>
            </a:solidFill>
          </a:ln>
        </p:spPr>
        <p:txBody>
          <a:bodyPr wrap="square" rtlCol="0">
            <a:spAutoFit/>
          </a:bodyPr>
          <a:lstStyle/>
          <a:p>
            <a:r>
              <a:rPr lang="en-US" sz="1200" dirty="0"/>
              <a:t>Anomaly correlation and detection runs here. VM and code will be released </a:t>
            </a:r>
          </a:p>
        </p:txBody>
      </p:sp>
      <p:cxnSp>
        <p:nvCxnSpPr>
          <p:cNvPr id="24" name="Straight Arrow Connector 23">
            <a:extLst>
              <a:ext uri="{FF2B5EF4-FFF2-40B4-BE49-F238E27FC236}">
                <a16:creationId xmlns:a16="http://schemas.microsoft.com/office/drawing/2014/main" id="{13C748F5-AD74-0DDC-C609-087617EE47FD}"/>
              </a:ext>
            </a:extLst>
          </p:cNvPr>
          <p:cNvCxnSpPr>
            <a:cxnSpLocks/>
          </p:cNvCxnSpPr>
          <p:nvPr/>
        </p:nvCxnSpPr>
        <p:spPr>
          <a:xfrm flipH="1" flipV="1">
            <a:off x="3666910" y="1855249"/>
            <a:ext cx="464668" cy="656145"/>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8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9" grpId="0"/>
      <p:bldP spid="19"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9.9|16.6|16.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C00000"/>
        </a:solidFill>
        <a:ln>
          <a:noFill/>
        </a:ln>
        <a:extLst>
          <a:ext uri="{91240B29-F687-4F45-9708-019B960494DF}">
            <a14:hiddenLine xmlns:a14="http://schemas.microsoft.com/office/drawing/2010/main" w="9525" algn="ctr">
              <a:solidFill>
                <a:srgbClr val="000000"/>
              </a:solidFill>
              <a:round/>
              <a:headEnd/>
              <a:tailEnd type="arrow" w="med" len="med"/>
            </a14:hiddenLine>
          </a:ext>
        </a:extLst>
      </a:spPr>
      <a:bodyPr anchor="ctr"/>
      <a:lstStyle>
        <a:defPPr algn="ctr">
          <a:lnSpc>
            <a:spcPct val="100000"/>
          </a:lnSpc>
          <a:spcBef>
            <a:spcPct val="0"/>
          </a:spcBef>
          <a:buClrTx/>
          <a:buFontTx/>
          <a:buNone/>
          <a:defRPr sz="2400" b="0">
            <a:latin typeface="Times" panose="02020603050405020304" pitchFamily="18" charset="0"/>
            <a:ea typeface="宋体" panose="02010600030101010101" pitchFamily="2" charset="-122"/>
            <a:cs typeface="Arial" panose="020B0604020202020204" pitchFamily="34" charset="0"/>
          </a:defRPr>
        </a:defPPr>
      </a:lstStyle>
    </a:spDef>
    <a:lnDef>
      <a:spPr>
        <a:ln>
          <a:prstDash val="dash"/>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{8D615308-A304-BC4E-898B-4783EBF1C2C1}tf16401369</Template>
  <TotalTime>81353</TotalTime>
  <Words>1085</Words>
  <Application>Microsoft Macintosh PowerPoint</Application>
  <PresentationFormat>Widescreen</PresentationFormat>
  <Paragraphs>157</Paragraphs>
  <Slides>10</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10</vt:i4>
      </vt:variant>
    </vt:vector>
  </HeadingPairs>
  <TitlesOfParts>
    <vt:vector size="18" baseType="lpstr">
      <vt:lpstr>American Typewriter Semibold</vt:lpstr>
      <vt:lpstr>Arial</vt:lpstr>
      <vt:lpstr>Calibri</vt:lpstr>
      <vt:lpstr>Calibri Light</vt:lpstr>
      <vt:lpstr>Courier New</vt:lpstr>
      <vt:lpstr>Roboto</vt:lpstr>
      <vt:lpstr>Times</vt:lpstr>
      <vt:lpstr>Office 主题</vt:lpstr>
      <vt:lpstr>PowerPoint Presentation</vt:lpstr>
      <vt:lpstr>PowerPoint Presentation</vt:lpstr>
      <vt:lpstr>Modern ICS/SCADA Host Attack Challenges</vt:lpstr>
      <vt:lpstr>Summary of our work (SCAWATCH)</vt:lpstr>
      <vt:lpstr>PowerPoint Presentation</vt:lpstr>
      <vt:lpstr>PowerPoint Presentation</vt:lpstr>
      <vt:lpstr>Learning Process Behavior with Transformer-Based Autoencoder</vt:lpstr>
      <vt:lpstr>Code (SCAWATCH) Released to our Industry Partner</vt:lpstr>
      <vt:lpstr>End-to-End Architecture for Passive Monitoring &amp; Alerting of SCADA Attacks (Very promising for Practical Deployment and Commercialization)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Smarter Power Systems: Embedding Physical Linto  Learning for Grid Analysis</dc:title>
  <dc:creator>Yang</dc:creator>
  <cp:lastModifiedBy>Ike, Moses J</cp:lastModifiedBy>
  <cp:revision>7556</cp:revision>
  <cp:lastPrinted>2020-10-07T15:55:04Z</cp:lastPrinted>
  <dcterms:created xsi:type="dcterms:W3CDTF">2015-03-03T03:25:57Z</dcterms:created>
  <dcterms:modified xsi:type="dcterms:W3CDTF">2023-08-03T07:27:12Z</dcterms:modified>
</cp:coreProperties>
</file>